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72" r:id="rId1"/>
    <p:sldMasterId id="2147483704" r:id="rId2"/>
  </p:sldMasterIdLst>
  <p:notesMasterIdLst>
    <p:notesMasterId r:id="rId17"/>
  </p:notesMasterIdLst>
  <p:sldIdLst>
    <p:sldId id="256" r:id="rId3"/>
    <p:sldId id="279" r:id="rId4"/>
    <p:sldId id="280" r:id="rId5"/>
    <p:sldId id="257" r:id="rId6"/>
    <p:sldId id="260" r:id="rId7"/>
    <p:sldId id="281" r:id="rId8"/>
    <p:sldId id="282" r:id="rId9"/>
    <p:sldId id="283" r:id="rId10"/>
    <p:sldId id="314" r:id="rId11"/>
    <p:sldId id="321" r:id="rId12"/>
    <p:sldId id="313" r:id="rId13"/>
    <p:sldId id="322" r:id="rId14"/>
    <p:sldId id="324" r:id="rId15"/>
    <p:sldId id="326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 Ben-yosef" initials="SBy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7E"/>
    <a:srgbClr val="FFCC33"/>
    <a:srgbClr val="416A92"/>
    <a:srgbClr val="D87448"/>
    <a:srgbClr val="E19370"/>
    <a:srgbClr val="A6C7D6"/>
    <a:srgbClr val="89A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B3CE4-A745-4302-B360-5B360535F739}" v="339" dt="2021-06-07T02:05:32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46" autoAdjust="0"/>
    <p:restoredTop sz="94667" autoAdjust="0"/>
  </p:normalViewPr>
  <p:slideViewPr>
    <p:cSldViewPr snapToGrid="0">
      <p:cViewPr>
        <p:scale>
          <a:sx n="100" d="100"/>
          <a:sy n="100" d="100"/>
        </p:scale>
        <p:origin x="-940" y="-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476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922201-ED50-472F-B43E-7A34A675CCB8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B8E10F-EF7B-4943-AA63-D23B7B3E7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500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AECB-A677-43A7-BCBB-A4497CCD25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2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151BFDC6-5B85-47ED-9E07-A35EEC11662A}"/>
              </a:ext>
            </a:extLst>
          </p:cNvPr>
          <p:cNvSpPr/>
          <p:nvPr userDrawn="1"/>
        </p:nvSpPr>
        <p:spPr>
          <a:xfrm>
            <a:off x="0" y="1"/>
            <a:ext cx="12192000" cy="3509962"/>
          </a:xfrm>
          <a:prstGeom prst="rect">
            <a:avLst/>
          </a:prstGeom>
          <a:solidFill>
            <a:srgbClr val="A6C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EC5EF3C-A58E-4317-99FE-BE001A725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B8750E37-7CBA-49D4-A49D-390BB063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1CA75E9-CC60-46D3-A65B-35014EDD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7642" y="6173787"/>
            <a:ext cx="2743200" cy="365125"/>
          </a:xfrm>
        </p:spPr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1CC95D5E-922F-4DAC-B057-566D240A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C114720-A775-42D0-A9E4-D2F8BE48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FC222F47-433D-4AA4-911A-90A61C6770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57582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FE7DFAFF-6363-43CC-B955-8C65805735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6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959" y="1431757"/>
            <a:ext cx="5281862" cy="449980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59" y="583724"/>
            <a:ext cx="2346652" cy="9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89A036"/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89A036"/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A6C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89A036"/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89A036"/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D87448"/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D87448"/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6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1E4E7E"/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1E4E7E"/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53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0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094" y="435615"/>
            <a:ext cx="9440780" cy="1198200"/>
          </a:xfrm>
          <a:solidFill>
            <a:srgbClr val="1E4E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926579A4-DA9D-4B41-95A6-1BA63D0CF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00965" y="-463217"/>
            <a:ext cx="749290" cy="2995864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="" xmlns:a16="http://schemas.microsoft.com/office/drawing/2014/main" id="{C44DA768-0D2D-4B93-B687-42A4D22033F6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697433A9-AB24-4C8B-80EF-4647B36E2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2EA4F825-FF74-42B4-91C1-71480CDA977F}"/>
              </a:ext>
            </a:extLst>
          </p:cNvPr>
          <p:cNvSpPr/>
          <p:nvPr userDrawn="1"/>
        </p:nvSpPr>
        <p:spPr>
          <a:xfrm>
            <a:off x="0" y="5516217"/>
            <a:ext cx="9352719" cy="1341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="" xmlns:a16="http://schemas.microsoft.com/office/drawing/2014/main" id="{54C4F6C2-2776-4475-BD03-8614C3F96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98250"/>
            <a:ext cx="4837814" cy="9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094" y="435615"/>
            <a:ext cx="9440780" cy="1198200"/>
          </a:xfrm>
          <a:solidFill>
            <a:srgbClr val="1E4E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926579A4-DA9D-4B41-95A6-1BA63D0CF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00965" y="-463217"/>
            <a:ext cx="749290" cy="2995864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="" xmlns:a16="http://schemas.microsoft.com/office/drawing/2014/main" id="{C44DA768-0D2D-4B93-B687-42A4D22033F6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>
            <a:extLst>
              <a:ext uri="{FF2B5EF4-FFF2-40B4-BE49-F238E27FC236}">
                <a16:creationId xmlns="" xmlns:a16="http://schemas.microsoft.com/office/drawing/2014/main" id="{51E3C7EB-AED6-483C-8850-B475014CEB8A}"/>
              </a:ext>
            </a:extLst>
          </p:cNvPr>
          <p:cNvSpPr/>
          <p:nvPr userDrawn="1"/>
        </p:nvSpPr>
        <p:spPr>
          <a:xfrm>
            <a:off x="244644" y="1748265"/>
            <a:ext cx="11518230" cy="3865256"/>
          </a:xfrm>
          <a:prstGeom prst="rect">
            <a:avLst/>
          </a:prstGeom>
          <a:solidFill>
            <a:srgbClr val="A6C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270193B6-D255-4446-AF6C-653640FF85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1198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69C3165-FF18-4DBB-8300-EFE97B3E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17812" y="74990"/>
            <a:ext cx="618178" cy="245380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96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1198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69C3165-FF18-4DBB-8300-EFE97B3E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17812" y="74990"/>
            <a:ext cx="618178" cy="245380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141CB9FD-CDD4-476D-903D-11C9C4750A83}"/>
              </a:ext>
            </a:extLst>
          </p:cNvPr>
          <p:cNvSpPr/>
          <p:nvPr userDrawn="1"/>
        </p:nvSpPr>
        <p:spPr>
          <a:xfrm>
            <a:off x="244641" y="1985602"/>
            <a:ext cx="11594424" cy="3879597"/>
          </a:xfrm>
          <a:prstGeom prst="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51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151BFDC6-5B85-47ED-9E07-A35EEC11662A}"/>
              </a:ext>
            </a:extLst>
          </p:cNvPr>
          <p:cNvSpPr/>
          <p:nvPr userDrawn="1"/>
        </p:nvSpPr>
        <p:spPr>
          <a:xfrm>
            <a:off x="0" y="1"/>
            <a:ext cx="12192000" cy="3509962"/>
          </a:xfrm>
          <a:prstGeom prst="rect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EC5EF3C-A58E-4317-99FE-BE001A725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B8750E37-7CBA-49D4-A49D-390BB063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1CA75E9-CC60-46D3-A65B-35014EDD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7642" y="6173787"/>
            <a:ext cx="2743200" cy="365125"/>
          </a:xfrm>
        </p:spPr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1CC95D5E-922F-4DAC-B057-566D240A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C114720-A775-42D0-A9E4-D2F8BE48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A2F11C66-13A9-47C1-9EFF-B92FFF6A3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58" y="171172"/>
            <a:ext cx="1815141" cy="68151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9248D0C7-4CB1-4E43-AD7B-AA2C0994F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549624" cy="2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1198200"/>
          </a:xfrm>
          <a:solidFill>
            <a:srgbClr val="89A036"/>
          </a:solidFill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69C3165-FF18-4DBB-8300-EFE97B3E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17812" y="74990"/>
            <a:ext cx="618178" cy="245380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1198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69C3165-FF18-4DBB-8300-EFE97B3E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17812" y="74990"/>
            <a:ext cx="618178" cy="245380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141CB9FD-CDD4-476D-903D-11C9C4750A83}"/>
              </a:ext>
            </a:extLst>
          </p:cNvPr>
          <p:cNvSpPr/>
          <p:nvPr userDrawn="1"/>
        </p:nvSpPr>
        <p:spPr>
          <a:xfrm>
            <a:off x="244641" y="2081463"/>
            <a:ext cx="11594424" cy="3585411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990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926579A4-DA9D-4B41-95A6-1BA63D0CF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179" y="0"/>
            <a:ext cx="1715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4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25889A70-64E6-476A-B4F7-6E4ADAB3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84E4049F-C41A-4D85-B838-D0C82301E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C5AA9CE7-13B3-4427-BE5E-1CDB183E7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FD1EE9B3-89E5-43E1-B197-56F20947E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E826642C-6739-4FF2-8BF2-F55C9A100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="" xmlns:a16="http://schemas.microsoft.com/office/drawing/2014/main" id="{88069728-817F-484C-98C2-C3C23664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="" xmlns:a16="http://schemas.microsoft.com/office/drawing/2014/main" id="{A78B6228-162E-403F-8EBE-645E398E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="" xmlns:a16="http://schemas.microsoft.com/office/drawing/2014/main" id="{3CAC92FC-5213-411D-9D43-EF1B625A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688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695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4D55956-BB7B-4A1C-8787-8B2AED98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ADFF91C9-9B72-4C2E-A946-F851C6BA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AB513C63-663C-479A-869A-348C5E44E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42FDA019-6026-4766-A3F1-83E31C76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C5D732E6-B221-40E1-B13F-EDC84FA9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D8B1202E-44AB-4EB9-981A-4618EB29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210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69E32BC-C2B3-4E8F-A142-6788B374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="" xmlns:a16="http://schemas.microsoft.com/office/drawing/2014/main" id="{827FFA02-78AB-4E4A-8C57-5035D4758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D02F6528-2337-49EE-8FD5-28D264C44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885CA1BE-202A-4C32-8E3D-9694E580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CB90E81E-F395-4F65-81F2-95697445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788EF2A8-4497-4B04-9EBF-A1BEA44F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911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C1EE8B12-036C-4423-8E90-EEC0C405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BC125FF9-2512-468E-B6BD-B95FFB939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BA3954B-9C44-407D-9113-714757BA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E0F0242F-B0E3-43EE-ACF4-896133C2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93CF5C5F-0142-42B3-84B2-975F9E53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766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="" xmlns:a16="http://schemas.microsoft.com/office/drawing/2014/main" id="{F597A618-375F-440D-8B67-4631D76D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DED955E0-3551-4156-8A79-4CC26AC6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4E16189-6BE9-4093-B229-4B8E3DC7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21DCE32D-9818-46B1-9ED7-E1DA027A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4362811A-8259-46CB-88AF-E581A843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71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569775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79962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151BFDC6-5B85-47ED-9E07-A35EEC11662A}"/>
              </a:ext>
            </a:extLst>
          </p:cNvPr>
          <p:cNvSpPr/>
          <p:nvPr userDrawn="1"/>
        </p:nvSpPr>
        <p:spPr>
          <a:xfrm>
            <a:off x="0" y="1"/>
            <a:ext cx="12192000" cy="3509962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EC5EF3C-A58E-4317-99FE-BE001A725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B8750E37-7CBA-49D4-A49D-390BB063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1CA75E9-CC60-46D3-A65B-35014EDD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7642" y="6173787"/>
            <a:ext cx="2743200" cy="365125"/>
          </a:xfrm>
        </p:spPr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1CC95D5E-922F-4DAC-B057-566D240A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C114720-A775-42D0-A9E4-D2F8BE48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57F87637-C16F-451E-A10D-BBC2D0F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86" y="171172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2BB4656B-BF2C-47D3-94BA-453CDE743D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26401" y="0"/>
            <a:ext cx="562719" cy="22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07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15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151BFDC6-5B85-47ED-9E07-A35EEC11662A}"/>
              </a:ext>
            </a:extLst>
          </p:cNvPr>
          <p:cNvSpPr/>
          <p:nvPr userDrawn="1"/>
        </p:nvSpPr>
        <p:spPr>
          <a:xfrm>
            <a:off x="0" y="1"/>
            <a:ext cx="12192000" cy="3509962"/>
          </a:xfrm>
          <a:prstGeom prst="rect">
            <a:avLst/>
          </a:prstGeom>
          <a:solidFill>
            <a:srgbClr val="A6C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EC5EF3C-A58E-4317-99FE-BE001A725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B8750E37-7CBA-49D4-A49D-390BB063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1CA75E9-CC60-46D3-A65B-35014EDD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7642" y="6173787"/>
            <a:ext cx="2743200" cy="365125"/>
          </a:xfrm>
        </p:spPr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1CC95D5E-922F-4DAC-B057-566D240A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C114720-A775-42D0-A9E4-D2F8BE48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FC222F47-433D-4AA4-911A-90A61C6770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57582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FE7DFAFF-6363-43CC-B955-8C65805735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9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151BFDC6-5B85-47ED-9E07-A35EEC11662A}"/>
              </a:ext>
            </a:extLst>
          </p:cNvPr>
          <p:cNvSpPr/>
          <p:nvPr userDrawn="1"/>
        </p:nvSpPr>
        <p:spPr>
          <a:xfrm>
            <a:off x="0" y="1"/>
            <a:ext cx="12192000" cy="3509962"/>
          </a:xfrm>
          <a:prstGeom prst="rect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EC5EF3C-A58E-4317-99FE-BE001A725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B8750E37-7CBA-49D4-A49D-390BB063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1CA75E9-CC60-46D3-A65B-35014EDD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7642" y="6173787"/>
            <a:ext cx="2743200" cy="365125"/>
          </a:xfrm>
        </p:spPr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1CC95D5E-922F-4DAC-B057-566D240A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C114720-A775-42D0-A9E4-D2F8BE48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A2F11C66-13A9-47C1-9EFF-B92FFF6A3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58" y="171172"/>
            <a:ext cx="1815141" cy="68151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9248D0C7-4CB1-4E43-AD7B-AA2C0994F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549624" cy="2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1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151BFDC6-5B85-47ED-9E07-A35EEC11662A}"/>
              </a:ext>
            </a:extLst>
          </p:cNvPr>
          <p:cNvSpPr/>
          <p:nvPr userDrawn="1"/>
        </p:nvSpPr>
        <p:spPr>
          <a:xfrm>
            <a:off x="0" y="1"/>
            <a:ext cx="12192000" cy="3509962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EC5EF3C-A58E-4317-99FE-BE001A725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B8750E37-7CBA-49D4-A49D-390BB063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1CA75E9-CC60-46D3-A65B-35014EDD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7642" y="6173787"/>
            <a:ext cx="2743200" cy="365125"/>
          </a:xfrm>
        </p:spPr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1CC95D5E-922F-4DAC-B057-566D240A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C114720-A775-42D0-A9E4-D2F8BE48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57F87637-C16F-451E-A10D-BBC2D0F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86" y="171172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2BB4656B-BF2C-47D3-94BA-453CDE743D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26401" y="0"/>
            <a:ext cx="562719" cy="22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21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D3EB9B37-D4A5-4EC5-85B3-F6B1A6B51236}"/>
              </a:ext>
            </a:extLst>
          </p:cNvPr>
          <p:cNvSpPr/>
          <p:nvPr userDrawn="1"/>
        </p:nvSpPr>
        <p:spPr>
          <a:xfrm>
            <a:off x="0" y="0"/>
            <a:ext cx="12192000" cy="3509962"/>
          </a:xfrm>
          <a:prstGeom prst="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5AAE9F5-CD0C-4F85-B8DC-9E3306AD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4154B7C5-A9B9-4EC7-B775-C60EE527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4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15949DF-C02D-42E0-B8DC-7F21F3C5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5BF08DA6-4DB2-4814-B2A8-C21D3C19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01E6B680-7560-4B85-BDA2-EA0FE543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EAAC1BA2-1E87-42D1-B1CF-9D0774162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93092"/>
            <a:ext cx="1815141" cy="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50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D3EB9B37-D4A5-4EC5-85B3-F6B1A6B51236}"/>
              </a:ext>
            </a:extLst>
          </p:cNvPr>
          <p:cNvSpPr/>
          <p:nvPr userDrawn="1"/>
        </p:nvSpPr>
        <p:spPr>
          <a:xfrm>
            <a:off x="0" y="0"/>
            <a:ext cx="12192000" cy="3509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5AAE9F5-CD0C-4F85-B8DC-9E3306AD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4154B7C5-A9B9-4EC7-B775-C60EE527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4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15949DF-C02D-42E0-B8DC-7F21F3C5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5BF08DA6-4DB2-4814-B2A8-C21D3C19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01E6B680-7560-4B85-BDA2-EA0FE543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EAAC1BA2-1E87-42D1-B1CF-9D0774162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93092"/>
            <a:ext cx="1815141" cy="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66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6C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570" y="2157831"/>
            <a:ext cx="4350230" cy="300371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-26218"/>
            <a:ext cx="1817270" cy="6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8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570" y="2157831"/>
            <a:ext cx="4350230" cy="300371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96" y="780056"/>
            <a:ext cx="2275091" cy="8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5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570" y="2157831"/>
            <a:ext cx="4350230" cy="300371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65" y="754874"/>
            <a:ext cx="2275091" cy="8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3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959" y="1431757"/>
            <a:ext cx="5281862" cy="449980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59" y="583724"/>
            <a:ext cx="2346652" cy="9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4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D3EB9B37-D4A5-4EC5-85B3-F6B1A6B51236}"/>
              </a:ext>
            </a:extLst>
          </p:cNvPr>
          <p:cNvSpPr/>
          <p:nvPr userDrawn="1"/>
        </p:nvSpPr>
        <p:spPr>
          <a:xfrm>
            <a:off x="0" y="0"/>
            <a:ext cx="12192000" cy="3509962"/>
          </a:xfrm>
          <a:prstGeom prst="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5AAE9F5-CD0C-4F85-B8DC-9E3306AD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4154B7C5-A9B9-4EC7-B775-C60EE527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4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15949DF-C02D-42E0-B8DC-7F21F3C5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5BF08DA6-4DB2-4814-B2A8-C21D3C19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01E6B680-7560-4B85-BDA2-EA0FE543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EAAC1BA2-1E87-42D1-B1CF-9D0774162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93092"/>
            <a:ext cx="1815141" cy="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7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959" y="1431757"/>
            <a:ext cx="5281862" cy="449980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59" y="583724"/>
            <a:ext cx="2346652" cy="9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00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89A036"/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89A036"/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3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A6C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89A036"/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89A036"/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75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D87448"/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D87448"/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24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1E4E7E"/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1E4E7E"/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27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057D1A16-1D2D-48E4-8CAB-FC86D9B2BCA1}"/>
              </a:ext>
            </a:extLst>
          </p:cNvPr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6E40A09-9DA1-40DC-A3B5-D2E02A43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BFA60AB-7CC0-4A93-9011-8EC59BEC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B0719BA4-7954-49B5-B3BF-3F6DE71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177A435A-D0C0-486F-BAC6-51E57C8B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79DEE4F9-4A18-4194-B325-12859550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F2D8C880-999A-430E-A76B-C8CFE336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136574E-EEA2-434C-AEDC-529235D41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14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094" y="435615"/>
            <a:ext cx="9440780" cy="1198200"/>
          </a:xfrm>
          <a:solidFill>
            <a:srgbClr val="1E4E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926579A4-DA9D-4B41-95A6-1BA63D0CF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00965" y="-463217"/>
            <a:ext cx="749290" cy="2995864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="" xmlns:a16="http://schemas.microsoft.com/office/drawing/2014/main" id="{C44DA768-0D2D-4B93-B687-42A4D22033F6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697433A9-AB24-4C8B-80EF-4647B36E2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2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094" y="435615"/>
            <a:ext cx="9440780" cy="1198200"/>
          </a:xfrm>
          <a:solidFill>
            <a:srgbClr val="1E4E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926579A4-DA9D-4B41-95A6-1BA63D0CF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00965" y="-463217"/>
            <a:ext cx="749290" cy="2995864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="" xmlns:a16="http://schemas.microsoft.com/office/drawing/2014/main" id="{C44DA768-0D2D-4B93-B687-42A4D22033F6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>
            <a:extLst>
              <a:ext uri="{FF2B5EF4-FFF2-40B4-BE49-F238E27FC236}">
                <a16:creationId xmlns="" xmlns:a16="http://schemas.microsoft.com/office/drawing/2014/main" id="{51E3C7EB-AED6-483C-8850-B475014CEB8A}"/>
              </a:ext>
            </a:extLst>
          </p:cNvPr>
          <p:cNvSpPr/>
          <p:nvPr userDrawn="1"/>
        </p:nvSpPr>
        <p:spPr>
          <a:xfrm>
            <a:off x="244641" y="2081463"/>
            <a:ext cx="11594424" cy="3585411"/>
          </a:xfrm>
          <a:prstGeom prst="rect">
            <a:avLst/>
          </a:prstGeom>
          <a:solidFill>
            <a:srgbClr val="A6C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270193B6-D255-4446-AF6C-653640FF85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28" y="-561695"/>
            <a:ext cx="3243063" cy="13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93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1198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69C3165-FF18-4DBB-8300-EFE97B3E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17812" y="74990"/>
            <a:ext cx="618178" cy="245380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006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1198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69C3165-FF18-4DBB-8300-EFE97B3E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17812" y="74990"/>
            <a:ext cx="618178" cy="245380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141CB9FD-CDD4-476D-903D-11C9C4750A83}"/>
              </a:ext>
            </a:extLst>
          </p:cNvPr>
          <p:cNvSpPr/>
          <p:nvPr userDrawn="1"/>
        </p:nvSpPr>
        <p:spPr>
          <a:xfrm>
            <a:off x="244641" y="2081463"/>
            <a:ext cx="11594424" cy="3783736"/>
          </a:xfrm>
          <a:prstGeom prst="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09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D3EB9B37-D4A5-4EC5-85B3-F6B1A6B51236}"/>
              </a:ext>
            </a:extLst>
          </p:cNvPr>
          <p:cNvSpPr/>
          <p:nvPr userDrawn="1"/>
        </p:nvSpPr>
        <p:spPr>
          <a:xfrm>
            <a:off x="0" y="0"/>
            <a:ext cx="12192000" cy="3509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95AAE9F5-CD0C-4F85-B8DC-9E3306AD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4154B7C5-A9B9-4EC7-B775-C60EE527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4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15949DF-C02D-42E0-B8DC-7F21F3C5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5BF08DA6-4DB2-4814-B2A8-C21D3C19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01E6B680-7560-4B85-BDA2-EA0FE543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EAAC1BA2-1E87-42D1-B1CF-9D0774162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93092"/>
            <a:ext cx="1815141" cy="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95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1198200"/>
          </a:xfrm>
          <a:solidFill>
            <a:srgbClr val="89A036"/>
          </a:solidFill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69C3165-FF18-4DBB-8300-EFE97B3E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17812" y="74990"/>
            <a:ext cx="618178" cy="245380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59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1198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69C3165-FF18-4DBB-8300-EFE97B3E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17812" y="74990"/>
            <a:ext cx="618178" cy="245380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141CB9FD-CDD4-476D-903D-11C9C4750A83}"/>
              </a:ext>
            </a:extLst>
          </p:cNvPr>
          <p:cNvSpPr/>
          <p:nvPr userDrawn="1"/>
        </p:nvSpPr>
        <p:spPr>
          <a:xfrm>
            <a:off x="244641" y="2081463"/>
            <a:ext cx="11594424" cy="3585411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0506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702790"/>
            <a:ext cx="9673390" cy="86649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126" y="253053"/>
            <a:ext cx="2743200" cy="365125"/>
          </a:xfrm>
        </p:spPr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מחבר ישר 8">
            <a:extLst>
              <a:ext uri="{FF2B5EF4-FFF2-40B4-BE49-F238E27FC236}">
                <a16:creationId xmlns="" xmlns:a16="http://schemas.microsoft.com/office/drawing/2014/main" id="{DE6D0D46-BCA2-4106-BFE8-3488D1C794D8}"/>
              </a:ext>
            </a:extLst>
          </p:cNvPr>
          <p:cNvCxnSpPr/>
          <p:nvPr userDrawn="1"/>
        </p:nvCxnSpPr>
        <p:spPr>
          <a:xfrm>
            <a:off x="11947358" y="0"/>
            <a:ext cx="0" cy="6858000"/>
          </a:xfrm>
          <a:prstGeom prst="line">
            <a:avLst/>
          </a:prstGeom>
          <a:ln>
            <a:solidFill>
              <a:srgbClr val="D874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141CB9FD-CDD4-476D-903D-11C9C4750A83}"/>
              </a:ext>
            </a:extLst>
          </p:cNvPr>
          <p:cNvSpPr/>
          <p:nvPr userDrawn="1"/>
        </p:nvSpPr>
        <p:spPr>
          <a:xfrm>
            <a:off x="244641" y="1783645"/>
            <a:ext cx="11594424" cy="4060528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615D0455-5CB0-4731-8297-65E80BC6F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68055" y="-428534"/>
            <a:ext cx="749290" cy="28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8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FC3134-E9B5-4AF5-AB4F-E22F5AD9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76FFF6ED-5CB3-4E2D-B224-E8C36170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91CCB714-7D41-4DE8-8511-6C84387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F93443F2-0747-4A25-AF28-84E102A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926579A4-DA9D-4B41-95A6-1BA63D0CF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179" y="0"/>
            <a:ext cx="1715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5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25889A70-64E6-476A-B4F7-6E4ADAB3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84E4049F-C41A-4D85-B838-D0C82301E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C5AA9CE7-13B3-4427-BE5E-1CDB183E7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FD1EE9B3-89E5-43E1-B197-56F20947E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E826642C-6739-4FF2-8BF2-F55C9A100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="" xmlns:a16="http://schemas.microsoft.com/office/drawing/2014/main" id="{88069728-817F-484C-98C2-C3C23664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="" xmlns:a16="http://schemas.microsoft.com/office/drawing/2014/main" id="{A78B6228-162E-403F-8EBE-645E398E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="" xmlns:a16="http://schemas.microsoft.com/office/drawing/2014/main" id="{3CAC92FC-5213-411D-9D43-EF1B625A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525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59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4D55956-BB7B-4A1C-8787-8B2AED98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ADFF91C9-9B72-4C2E-A946-F851C6BA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AB513C63-663C-479A-869A-348C5E44E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42FDA019-6026-4766-A3F1-83E31C76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C5D732E6-B221-40E1-B13F-EDC84FA9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D8B1202E-44AB-4EB9-981A-4618EB29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093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69E32BC-C2B3-4E8F-A142-6788B374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="" xmlns:a16="http://schemas.microsoft.com/office/drawing/2014/main" id="{827FFA02-78AB-4E4A-8C57-5035D4758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D02F6528-2337-49EE-8FD5-28D264C44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885CA1BE-202A-4C32-8E3D-9694E580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CB90E81E-F395-4F65-81F2-95697445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788EF2A8-4497-4B04-9EBF-A1BEA44F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3342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C1EE8B12-036C-4423-8E90-EEC0C405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BC125FF9-2512-468E-B6BD-B95FFB939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BA3954B-9C44-407D-9113-714757BA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E0F0242F-B0E3-43EE-ACF4-896133C2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93CF5C5F-0142-42B3-84B2-975F9E53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384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="" xmlns:a16="http://schemas.microsoft.com/office/drawing/2014/main" id="{F597A618-375F-440D-8B67-4631D76D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DED955E0-3551-4156-8A79-4CC26AC6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4E16189-6BE9-4093-B229-4B8E3DC7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21DCE32D-9818-46B1-9ED7-E1DA027A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4362811A-8259-46CB-88AF-E581A843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32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A6C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570" y="2157831"/>
            <a:ext cx="4350230" cy="300371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17" y="684924"/>
            <a:ext cx="2275091" cy="8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4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D8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570" y="2157831"/>
            <a:ext cx="4350230" cy="300371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96" y="780056"/>
            <a:ext cx="2275091" cy="8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89A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570" y="2157831"/>
            <a:ext cx="4350230" cy="300371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65" y="754874"/>
            <a:ext cx="2275091" cy="8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5ECBA063-6023-4625-B4BA-1F479C135F8A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1E4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370E2C1-ECDC-4C21-8C32-62695DB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959" y="1431757"/>
            <a:ext cx="5281862" cy="449980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CF989737-80F2-41A6-8B56-2173B991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84"/>
            <a:ext cx="5069305" cy="532427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51D0E14-4B55-4B31-8556-51407C0F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6FA5-A12B-4353-880B-6CCB46A15C4D}" type="datetimeFigureOut">
              <a:rPr lang="he-IL" smtClean="0"/>
              <a:t>ב'/אב/תשפ"א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919DCB7-1D99-45B0-903B-E5B92B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2D5D2E15-1BBF-4D8A-965E-C713AF1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B05C-E964-4CEC-8FD2-86B6285403BA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CDAEE1F-A05F-4817-8543-B096A5B56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29" y="145551"/>
            <a:ext cx="1815141" cy="68151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B246BC0C-6E25-40ED-91CE-E95F6474B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59" y="583724"/>
            <a:ext cx="2346652" cy="9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="" xmlns:a16="http://schemas.microsoft.com/office/drawing/2014/main" id="{85FA282C-FE45-42BE-9AAD-E89B5243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4EF6F0D6-B0B2-4EBC-87C3-A6BF26B1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EE41606C-DE52-4A01-9FE3-B191668CA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902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9A32820B-2111-4BE9-A115-E4B13FC0A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16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E9B3BCD2-AD83-4221-ADE7-67674FFD5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735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B05C-E964-4CEC-8FD2-86B6285403BA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81" name="תמונה 80">
            <a:extLst>
              <a:ext uri="{FF2B5EF4-FFF2-40B4-BE49-F238E27FC236}">
                <a16:creationId xmlns="" xmlns:a16="http://schemas.microsoft.com/office/drawing/2014/main" id="{223EAE90-3A62-4075-9490-FC120CE49582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5805753"/>
            <a:ext cx="5862945" cy="11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75" r:id="rId4"/>
    <p:sldLayoutId id="2147483693" r:id="rId5"/>
    <p:sldLayoutId id="2147483688" r:id="rId6"/>
    <p:sldLayoutId id="2147483674" r:id="rId7"/>
    <p:sldLayoutId id="2147483687" r:id="rId8"/>
    <p:sldLayoutId id="2147483686" r:id="rId9"/>
    <p:sldLayoutId id="2147483694" r:id="rId10"/>
    <p:sldLayoutId id="2147483676" r:id="rId11"/>
    <p:sldLayoutId id="2147483689" r:id="rId12"/>
    <p:sldLayoutId id="2147483690" r:id="rId13"/>
    <p:sldLayoutId id="2147483691" r:id="rId14"/>
    <p:sldLayoutId id="2147483692" r:id="rId15"/>
    <p:sldLayoutId id="2147483695" r:id="rId16"/>
    <p:sldLayoutId id="2147483699" r:id="rId17"/>
    <p:sldLayoutId id="2147483698" r:id="rId18"/>
    <p:sldLayoutId id="2147483697" r:id="rId19"/>
    <p:sldLayoutId id="2147483700" r:id="rId20"/>
    <p:sldLayoutId id="2147483701" r:id="rId21"/>
    <p:sldLayoutId id="2147483696" r:id="rId22"/>
    <p:sldLayoutId id="2147483677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702" r:id="rId29"/>
    <p:sldLayoutId id="2147483703" r:id="rId3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="" xmlns:a16="http://schemas.microsoft.com/office/drawing/2014/main" id="{85FA282C-FE45-42BE-9AAD-E89B5243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4EF6F0D6-B0B2-4EBC-87C3-A6BF26B1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EE41606C-DE52-4A01-9FE3-B191668CA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902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9A32820B-2111-4BE9-A115-E4B13FC0A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16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E9B3BCD2-AD83-4221-ADE7-67674FFD5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735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B05C-E964-4CEC-8FD2-86B6285403BA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81" name="תמונה 80">
            <a:extLst>
              <a:ext uri="{FF2B5EF4-FFF2-40B4-BE49-F238E27FC236}">
                <a16:creationId xmlns="" xmlns:a16="http://schemas.microsoft.com/office/drawing/2014/main" id="{223EAE90-3A62-4075-9490-FC120CE49582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0" y="5805753"/>
            <a:ext cx="5862945" cy="11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8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4DB67485-59AF-4168-9CBF-EC6067787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0542"/>
            <a:ext cx="9144000" cy="138725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מסמך אפיון: תקציר </a:t>
            </a:r>
            <a:r>
              <a:rPr lang="he-IL" sz="3200" b="1" dirty="0" smtClean="0">
                <a:solidFill>
                  <a:schemeClr val="accent6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גרסה </a:t>
            </a: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2</a:t>
            </a:r>
            <a:endParaRPr lang="he-IL" sz="3200" b="1" u="sng" dirty="0">
              <a:solidFill>
                <a:schemeClr val="accent6">
                  <a:lumMod val="75000"/>
                </a:schemeClr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="" xmlns:a16="http://schemas.microsoft.com/office/drawing/2014/main" id="{11EDA251-259A-423E-8391-4E768962A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" y="1122363"/>
            <a:ext cx="11610975" cy="2197034"/>
          </a:xfrm>
        </p:spPr>
        <p:txBody>
          <a:bodyPr>
            <a:normAutofit/>
          </a:bodyPr>
          <a:lstStyle/>
          <a:p>
            <a:r>
              <a:rPr lang="he-IL" sz="4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קהילה מיטיבה </a:t>
            </a:r>
            <a:r>
              <a:rPr lang="en-US" sz="4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en-US" sz="4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he-IL" sz="4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לקידום </a:t>
            </a:r>
            <a:r>
              <a:rPr lang="he-IL" sz="4400" b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מוביליות חברתית, חוסן </a:t>
            </a:r>
            <a:r>
              <a:rPr lang="he-IL" sz="4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ואיכות חיים במאה ה-21</a:t>
            </a:r>
            <a:r>
              <a:rPr lang="he-IL" sz="4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</a:t>
            </a:r>
            <a:endParaRPr lang="he-IL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53" title="לוגו  מוסד שמואל נאמן">
            <a:extLst>
              <a:ext uri="{FF2B5EF4-FFF2-40B4-BE49-F238E27FC236}">
                <a16:creationId xmlns="" xmlns:a16="http://schemas.microsoft.com/office/drawing/2014/main" id="{C01D2880-B004-44AF-B123-9D3F0A6B9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58" y="287034"/>
            <a:ext cx="2690684" cy="720080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4B7A606A-2BB3-4A59-B80B-EDB60BC4ACE9}"/>
              </a:ext>
            </a:extLst>
          </p:cNvPr>
          <p:cNvSpPr/>
          <p:nvPr/>
        </p:nvSpPr>
        <p:spPr>
          <a:xfrm>
            <a:off x="1524000" y="4617302"/>
            <a:ext cx="9144000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000" dirty="0">
                <a:latin typeface="Segoe UI" panose="020B0502040204020203" pitchFamily="34" charset="0"/>
                <a:cs typeface="Segoe UI" panose="020B0502040204020203" pitchFamily="34" charset="0"/>
              </a:rPr>
              <a:t>ד"ר ראובן גל, ד"ר איילה קיסר-שוגרמן, ד"ר שי בן יוסף, פרופ' רון קנת, איילת רווה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EFE8D738-33D2-4842-905F-BF73E290FA74}"/>
              </a:ext>
            </a:extLst>
          </p:cNvPr>
          <p:cNvSpPr/>
          <p:nvPr/>
        </p:nvSpPr>
        <p:spPr>
          <a:xfrm>
            <a:off x="1524000" y="5113976"/>
            <a:ext cx="9144000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e-I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יולי </a:t>
            </a:r>
            <a:r>
              <a:rPr lang="he-IL" sz="2000" dirty="0"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745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C13B4AD-87AF-49E4-A4AF-45AB3EF2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מודל לאפיקי פעולה לקידום 'קהילה מיטיבה' הנשען על 5 מערכות </a:t>
            </a:r>
            <a:r>
              <a:rPr lang="he-IL" dirty="0"/>
              <a:t>פעולה </a:t>
            </a:r>
            <a:r>
              <a:rPr lang="he-IL" dirty="0" smtClean="0"/>
              <a:t>(</a:t>
            </a:r>
            <a:r>
              <a:rPr lang="he-IL" dirty="0" err="1" smtClean="0"/>
              <a:t>סיסטמס</a:t>
            </a:r>
            <a:r>
              <a:rPr lang="he-IL" dirty="0" smtClean="0"/>
              <a:t>) ואקו-</a:t>
            </a:r>
            <a:r>
              <a:rPr lang="he-IL" dirty="0" err="1" smtClean="0"/>
              <a:t>סיסטם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12798" r="18177"/>
          <a:stretch/>
        </p:blipFill>
        <p:spPr bwMode="auto">
          <a:xfrm>
            <a:off x="3775045" y="1904300"/>
            <a:ext cx="5117285" cy="398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4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2">
            <a:extLst>
              <a:ext uri="{FF2B5EF4-FFF2-40B4-BE49-F238E27FC236}">
                <a16:creationId xmlns="" xmlns:a16="http://schemas.microsoft.com/office/drawing/2014/main" id="{0ED1E64B-EA9B-4BBD-81E4-D7257B5E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68" y="47794"/>
            <a:ext cx="901849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גורמים (מאפיינים</a:t>
            </a: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מבנים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ותהליכים) ב-3 </a:t>
            </a: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אפיקי פעולה:</a:t>
            </a:r>
            <a:b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חברתי, כלכלי ואורבני-פיסי</a:t>
            </a:r>
            <a:endParaRPr lang="en-US" alt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22">
            <a:extLst>
              <a:ext uri="{FF2B5EF4-FFF2-40B4-BE49-F238E27FC236}">
                <a16:creationId xmlns="" xmlns:a16="http://schemas.microsoft.com/office/drawing/2014/main" id="{73C0C3DE-AC14-4DF2-8513-FDA9EDB758D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4300" y="1941513"/>
            <a:ext cx="119157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="" xmlns:a16="http://schemas.microsoft.com/office/drawing/2014/main" id="{F762E6BB-2315-4208-AF9B-B001F5C45440}"/>
              </a:ext>
            </a:extLst>
          </p:cNvPr>
          <p:cNvSpPr>
            <a:spLocks/>
          </p:cNvSpPr>
          <p:nvPr/>
        </p:nvSpPr>
        <p:spPr bwMode="auto">
          <a:xfrm>
            <a:off x="-40269" y="5037265"/>
            <a:ext cx="12242795" cy="1800000"/>
          </a:xfrm>
          <a:custGeom>
            <a:avLst/>
            <a:gdLst>
              <a:gd name="T0" fmla="*/ 3337 w 3550"/>
              <a:gd name="T1" fmla="*/ 0 h 944"/>
              <a:gd name="T2" fmla="*/ 0 w 3550"/>
              <a:gd name="T3" fmla="*/ 0 h 944"/>
              <a:gd name="T4" fmla="*/ 213 w 3550"/>
              <a:gd name="T5" fmla="*/ 470 h 944"/>
              <a:gd name="T6" fmla="*/ 0 w 3550"/>
              <a:gd name="T7" fmla="*/ 944 h 944"/>
              <a:gd name="T8" fmla="*/ 3337 w 3550"/>
              <a:gd name="T9" fmla="*/ 944 h 944"/>
              <a:gd name="T10" fmla="*/ 3550 w 3550"/>
              <a:gd name="T11" fmla="*/ 470 h 944"/>
              <a:gd name="T12" fmla="*/ 3337 w 3550"/>
              <a:gd name="T13" fmla="*/ 0 h 9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0" h="944">
                <a:moveTo>
                  <a:pt x="3337" y="0"/>
                </a:moveTo>
                <a:lnTo>
                  <a:pt x="0" y="0"/>
                </a:lnTo>
                <a:lnTo>
                  <a:pt x="213" y="470"/>
                </a:lnTo>
                <a:lnTo>
                  <a:pt x="0" y="944"/>
                </a:lnTo>
                <a:lnTo>
                  <a:pt x="3337" y="944"/>
                </a:lnTo>
                <a:lnTo>
                  <a:pt x="3550" y="470"/>
                </a:lnTo>
                <a:lnTo>
                  <a:pt x="3337" y="0"/>
                </a:lnTo>
                <a:close/>
              </a:path>
            </a:pathLst>
          </a:custGeom>
          <a:solidFill>
            <a:srgbClr val="1E4E7E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="" xmlns:a16="http://schemas.microsoft.com/office/drawing/2014/main" id="{F9CB6125-0018-44E3-8266-D2BB56D605B4}"/>
              </a:ext>
            </a:extLst>
          </p:cNvPr>
          <p:cNvSpPr>
            <a:spLocks/>
          </p:cNvSpPr>
          <p:nvPr/>
        </p:nvSpPr>
        <p:spPr bwMode="auto">
          <a:xfrm rot="10800000">
            <a:off x="-50806" y="3228689"/>
            <a:ext cx="12242797" cy="1800000"/>
          </a:xfrm>
          <a:custGeom>
            <a:avLst/>
            <a:gdLst>
              <a:gd name="T0" fmla="*/ 214 w 3551"/>
              <a:gd name="T1" fmla="*/ 947 h 947"/>
              <a:gd name="T2" fmla="*/ 3551 w 3551"/>
              <a:gd name="T3" fmla="*/ 947 h 947"/>
              <a:gd name="T4" fmla="*/ 3337 w 3551"/>
              <a:gd name="T5" fmla="*/ 473 h 947"/>
              <a:gd name="T6" fmla="*/ 3551 w 3551"/>
              <a:gd name="T7" fmla="*/ 0 h 947"/>
              <a:gd name="T8" fmla="*/ 214 w 3551"/>
              <a:gd name="T9" fmla="*/ 0 h 947"/>
              <a:gd name="T10" fmla="*/ 0 w 3551"/>
              <a:gd name="T11" fmla="*/ 473 h 947"/>
              <a:gd name="T12" fmla="*/ 214 w 3551"/>
              <a:gd name="T13" fmla="*/ 947 h 9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1" h="947">
                <a:moveTo>
                  <a:pt x="214" y="947"/>
                </a:moveTo>
                <a:lnTo>
                  <a:pt x="3551" y="947"/>
                </a:lnTo>
                <a:lnTo>
                  <a:pt x="3337" y="473"/>
                </a:lnTo>
                <a:lnTo>
                  <a:pt x="3551" y="0"/>
                </a:lnTo>
                <a:lnTo>
                  <a:pt x="214" y="0"/>
                </a:lnTo>
                <a:lnTo>
                  <a:pt x="0" y="473"/>
                </a:lnTo>
                <a:lnTo>
                  <a:pt x="214" y="947"/>
                </a:lnTo>
                <a:close/>
              </a:path>
            </a:pathLst>
          </a:custGeom>
          <a:solidFill>
            <a:srgbClr val="FFCC33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Freeform 26">
            <a:hlinkClick r:id="rId2" action="ppaction://hlinksldjump"/>
            <a:extLst>
              <a:ext uri="{FF2B5EF4-FFF2-40B4-BE49-F238E27FC236}">
                <a16:creationId xmlns="" xmlns:a16="http://schemas.microsoft.com/office/drawing/2014/main" id="{694DCCAB-F18C-4225-8FCD-1DF169FB23BF}"/>
              </a:ext>
            </a:extLst>
          </p:cNvPr>
          <p:cNvSpPr>
            <a:spLocks/>
          </p:cNvSpPr>
          <p:nvPr/>
        </p:nvSpPr>
        <p:spPr bwMode="auto">
          <a:xfrm>
            <a:off x="-40269" y="1417105"/>
            <a:ext cx="12253470" cy="1800000"/>
          </a:xfrm>
          <a:custGeom>
            <a:avLst/>
            <a:gdLst>
              <a:gd name="T0" fmla="*/ 3337 w 3550"/>
              <a:gd name="T1" fmla="*/ 0 h 947"/>
              <a:gd name="T2" fmla="*/ 0 w 3550"/>
              <a:gd name="T3" fmla="*/ 0 h 947"/>
              <a:gd name="T4" fmla="*/ 213 w 3550"/>
              <a:gd name="T5" fmla="*/ 474 h 947"/>
              <a:gd name="T6" fmla="*/ 0 w 3550"/>
              <a:gd name="T7" fmla="*/ 947 h 947"/>
              <a:gd name="T8" fmla="*/ 3337 w 3550"/>
              <a:gd name="T9" fmla="*/ 947 h 947"/>
              <a:gd name="T10" fmla="*/ 3550 w 3550"/>
              <a:gd name="T11" fmla="*/ 474 h 947"/>
              <a:gd name="T12" fmla="*/ 3337 w 3550"/>
              <a:gd name="T13" fmla="*/ 0 h 9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0" h="947">
                <a:moveTo>
                  <a:pt x="3337" y="0"/>
                </a:moveTo>
                <a:lnTo>
                  <a:pt x="0" y="0"/>
                </a:lnTo>
                <a:lnTo>
                  <a:pt x="213" y="474"/>
                </a:lnTo>
                <a:lnTo>
                  <a:pt x="0" y="947"/>
                </a:lnTo>
                <a:lnTo>
                  <a:pt x="3337" y="947"/>
                </a:lnTo>
                <a:lnTo>
                  <a:pt x="3550" y="474"/>
                </a:lnTo>
                <a:lnTo>
                  <a:pt x="33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="" xmlns:a16="http://schemas.microsoft.com/office/drawing/2014/main" id="{04BE33C7-28E6-423A-921C-EF115F58559F}"/>
              </a:ext>
            </a:extLst>
          </p:cNvPr>
          <p:cNvSpPr txBox="1"/>
          <p:nvPr/>
        </p:nvSpPr>
        <p:spPr>
          <a:xfrm>
            <a:off x="10564469" y="1791611"/>
            <a:ext cx="9731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u="sng" dirty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אפיק פעולה חברתי</a:t>
            </a:r>
            <a:endParaRPr lang="en-US" sz="2000" u="sng" dirty="0">
              <a:solidFill>
                <a:schemeClr val="bg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="" xmlns:a16="http://schemas.microsoft.com/office/drawing/2014/main" id="{13E4AAD1-6113-4F99-92DA-BC96D32FA18D}"/>
              </a:ext>
            </a:extLst>
          </p:cNvPr>
          <p:cNvSpPr txBox="1"/>
          <p:nvPr/>
        </p:nvSpPr>
        <p:spPr>
          <a:xfrm>
            <a:off x="8557008" y="1637415"/>
            <a:ext cx="1872000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תחושת קהילתיות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נרטיב, </a:t>
            </a:r>
            <a:r>
              <a:rPr lang="he-IL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זהות וערכים </a:t>
            </a: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משותפים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הון חברתי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צורך לקדם אינטרסים משותפים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="" xmlns:a16="http://schemas.microsoft.com/office/drawing/2014/main" id="{AC13B7F0-27EF-43D7-B60F-F373DFAD9112}"/>
              </a:ext>
            </a:extLst>
          </p:cNvPr>
          <p:cNvSpPr txBox="1"/>
          <p:nvPr/>
        </p:nvSpPr>
        <p:spPr>
          <a:xfrm>
            <a:off x="6564282" y="1637415"/>
            <a:ext cx="1872000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אמונה ומחויבות של חברי הקהילה לקדם שינוי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יכולות של פעילים ומתנדבים מתוך הקהילה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רשתות שיתופי פעולה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="" xmlns:a16="http://schemas.microsoft.com/office/drawing/2014/main" id="{647EA0A3-398F-4219-8D9A-52D75338C793}"/>
              </a:ext>
            </a:extLst>
          </p:cNvPr>
          <p:cNvSpPr txBox="1"/>
          <p:nvPr/>
        </p:nvSpPr>
        <p:spPr>
          <a:xfrm>
            <a:off x="4541668" y="1637415"/>
            <a:ext cx="18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התארגנויות ופיתוח ארגונים 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שיתוף פעולה בין מגזרים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="" xmlns:a16="http://schemas.microsoft.com/office/drawing/2014/main" id="{6661DE90-FC3E-42CE-8D55-8173A3780E75}"/>
              </a:ext>
            </a:extLst>
          </p:cNvPr>
          <p:cNvCxnSpPr>
            <a:cxnSpLocks/>
          </p:cNvCxnSpPr>
          <p:nvPr/>
        </p:nvCxnSpPr>
        <p:spPr>
          <a:xfrm>
            <a:off x="8500990" y="1431072"/>
            <a:ext cx="0" cy="5436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תיבת טקסט 43">
            <a:extLst>
              <a:ext uri="{FF2B5EF4-FFF2-40B4-BE49-F238E27FC236}">
                <a16:creationId xmlns="" xmlns:a16="http://schemas.microsoft.com/office/drawing/2014/main" id="{89C6A57D-7D5D-48F1-805A-F000797C5721}"/>
              </a:ext>
            </a:extLst>
          </p:cNvPr>
          <p:cNvSpPr txBox="1"/>
          <p:nvPr/>
        </p:nvSpPr>
        <p:spPr>
          <a:xfrm>
            <a:off x="2520708" y="1637415"/>
            <a:ext cx="187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משילות משתפת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תשתיות קהילתיות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יכולות של מנגנוני העירייה לעבודה עם קהילות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ייזום והפעלת פרויקטים קהילתיים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="" xmlns:a16="http://schemas.microsoft.com/office/drawing/2014/main" id="{709CF5D8-D2A7-42F2-8205-742645FA672E}"/>
              </a:ext>
            </a:extLst>
          </p:cNvPr>
          <p:cNvSpPr txBox="1"/>
          <p:nvPr/>
        </p:nvSpPr>
        <p:spPr>
          <a:xfrm>
            <a:off x="559873" y="1637415"/>
            <a:ext cx="187200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מדיניות, זרועות ביצוע ופרויקטים שתפקידם לטפח קהילות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מדיניות ופרויקטים הרואים בקהילה זרוע לקידום מגוון נושאים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="" xmlns:a16="http://schemas.microsoft.com/office/drawing/2014/main" id="{26BFB956-A7F3-42F2-930A-D6DE5848833B}"/>
              </a:ext>
            </a:extLst>
          </p:cNvPr>
          <p:cNvSpPr txBox="1"/>
          <p:nvPr/>
        </p:nvSpPr>
        <p:spPr>
          <a:xfrm>
            <a:off x="10581626" y="3606201"/>
            <a:ext cx="9731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u="sng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אפיק פעולה כלכלי</a:t>
            </a:r>
            <a:endParaRPr lang="en-US" sz="2000" u="sng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3" name="תיבת טקסט 52">
            <a:extLst>
              <a:ext uri="{FF2B5EF4-FFF2-40B4-BE49-F238E27FC236}">
                <a16:creationId xmlns="" xmlns:a16="http://schemas.microsoft.com/office/drawing/2014/main" id="{97F790DA-9A10-4260-9C93-5885208F5CDD}"/>
              </a:ext>
            </a:extLst>
          </p:cNvPr>
          <p:cNvSpPr txBox="1"/>
          <p:nvPr/>
        </p:nvSpPr>
        <p:spPr>
          <a:xfrm>
            <a:off x="9180371" y="1083949"/>
            <a:ext cx="1251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קהילתיות: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תיבת טקסט 53">
            <a:extLst>
              <a:ext uri="{FF2B5EF4-FFF2-40B4-BE49-F238E27FC236}">
                <a16:creationId xmlns="" xmlns:a16="http://schemas.microsoft.com/office/drawing/2014/main" id="{8FAB1B53-FEEF-4481-ACEC-82EE87EAC1E7}"/>
              </a:ext>
            </a:extLst>
          </p:cNvPr>
          <p:cNvSpPr txBox="1"/>
          <p:nvPr/>
        </p:nvSpPr>
        <p:spPr>
          <a:xfrm>
            <a:off x="6547196" y="1083949"/>
            <a:ext cx="1953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 algn="ctr"/>
            <a:r>
              <a:rPr lang="he-IL" u="sng" dirty="0">
                <a:solidFill>
                  <a:srgbClr val="002060"/>
                </a:solidFill>
              </a:rPr>
              <a:t>יכולות קהילתיות:</a:t>
            </a:r>
            <a:endParaRPr lang="en-US" u="sng" dirty="0">
              <a:solidFill>
                <a:srgbClr val="002060"/>
              </a:solidFill>
            </a:endParaRPr>
          </a:p>
        </p:txBody>
      </p:sp>
      <p:cxnSp>
        <p:nvCxnSpPr>
          <p:cNvPr id="56" name="מחבר ישר 55">
            <a:extLst>
              <a:ext uri="{FF2B5EF4-FFF2-40B4-BE49-F238E27FC236}">
                <a16:creationId xmlns="" xmlns:a16="http://schemas.microsoft.com/office/drawing/2014/main" id="{6CCDB6D4-DB4D-4386-9B9E-7BCCF101619E}"/>
              </a:ext>
            </a:extLst>
          </p:cNvPr>
          <p:cNvCxnSpPr>
            <a:cxnSpLocks/>
          </p:cNvCxnSpPr>
          <p:nvPr/>
        </p:nvCxnSpPr>
        <p:spPr>
          <a:xfrm>
            <a:off x="6498239" y="1414273"/>
            <a:ext cx="0" cy="5436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="" xmlns:a16="http://schemas.microsoft.com/office/drawing/2014/main" id="{039D43E3-EEFC-4978-8B2B-3337CB2DBACA}"/>
              </a:ext>
            </a:extLst>
          </p:cNvPr>
          <p:cNvCxnSpPr>
            <a:cxnSpLocks/>
          </p:cNvCxnSpPr>
          <p:nvPr/>
        </p:nvCxnSpPr>
        <p:spPr>
          <a:xfrm>
            <a:off x="4478168" y="1398054"/>
            <a:ext cx="0" cy="5436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>
            <a:extLst>
              <a:ext uri="{FF2B5EF4-FFF2-40B4-BE49-F238E27FC236}">
                <a16:creationId xmlns="" xmlns:a16="http://schemas.microsoft.com/office/drawing/2014/main" id="{02DB23FD-8D0E-40BC-BDC0-B5E75E96A743}"/>
              </a:ext>
            </a:extLst>
          </p:cNvPr>
          <p:cNvCxnSpPr>
            <a:cxnSpLocks/>
          </p:cNvCxnSpPr>
          <p:nvPr/>
        </p:nvCxnSpPr>
        <p:spPr>
          <a:xfrm>
            <a:off x="2476258" y="1431072"/>
            <a:ext cx="0" cy="5436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תיבת טקסט 58">
            <a:extLst>
              <a:ext uri="{FF2B5EF4-FFF2-40B4-BE49-F238E27FC236}">
                <a16:creationId xmlns="" xmlns:a16="http://schemas.microsoft.com/office/drawing/2014/main" id="{2EF4F82D-FA56-42E2-95B7-EE7E22B6C646}"/>
              </a:ext>
            </a:extLst>
          </p:cNvPr>
          <p:cNvSpPr txBox="1"/>
          <p:nvPr/>
        </p:nvSpPr>
        <p:spPr>
          <a:xfrm>
            <a:off x="2476258" y="1083949"/>
            <a:ext cx="197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הרשות המקומית: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תיבת טקסט 59">
            <a:extLst>
              <a:ext uri="{FF2B5EF4-FFF2-40B4-BE49-F238E27FC236}">
                <a16:creationId xmlns="" xmlns:a16="http://schemas.microsoft.com/office/drawing/2014/main" id="{5DB97162-E0B6-4572-9080-EB3339B33309}"/>
              </a:ext>
            </a:extLst>
          </p:cNvPr>
          <p:cNvSpPr txBox="1"/>
          <p:nvPr/>
        </p:nvSpPr>
        <p:spPr>
          <a:xfrm>
            <a:off x="4267200" y="1083949"/>
            <a:ext cx="240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 algn="ctr" defTabSz="914400" rtl="1" eaLnBrk="1" latinLnBrk="0" hangingPunct="1">
              <a:spcBef>
                <a:spcPts val="600"/>
              </a:spcBef>
              <a:spcAft>
                <a:spcPts val="0"/>
              </a:spcAft>
              <a:buFont typeface="Calibri"/>
              <a:buNone/>
            </a:pPr>
            <a:r>
              <a:rPr lang="he-IL" b="1" u="sng" kern="1200" baseline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חברה אזרחית ומגזר עסקי:</a:t>
            </a:r>
            <a:endParaRPr lang="en-US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תיבת טקסט 60">
            <a:extLst>
              <a:ext uri="{FF2B5EF4-FFF2-40B4-BE49-F238E27FC236}">
                <a16:creationId xmlns="" xmlns:a16="http://schemas.microsoft.com/office/drawing/2014/main" id="{C6EFD0F2-6D8D-41C8-AE59-F9818265CD91}"/>
              </a:ext>
            </a:extLst>
          </p:cNvPr>
          <p:cNvSpPr txBox="1"/>
          <p:nvPr/>
        </p:nvSpPr>
        <p:spPr>
          <a:xfrm>
            <a:off x="629303" y="1083949"/>
            <a:ext cx="1846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מדינה ומדיניות: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5" name="מחבר ישר 74">
            <a:extLst>
              <a:ext uri="{FF2B5EF4-FFF2-40B4-BE49-F238E27FC236}">
                <a16:creationId xmlns="" xmlns:a16="http://schemas.microsoft.com/office/drawing/2014/main" id="{67491E90-92F8-4F37-8EE8-164C96D6CCA1}"/>
              </a:ext>
            </a:extLst>
          </p:cNvPr>
          <p:cNvCxnSpPr>
            <a:cxnSpLocks/>
          </p:cNvCxnSpPr>
          <p:nvPr/>
        </p:nvCxnSpPr>
        <p:spPr>
          <a:xfrm>
            <a:off x="10439513" y="1431072"/>
            <a:ext cx="0" cy="5436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תיבת טקסט 87">
            <a:extLst>
              <a:ext uri="{FF2B5EF4-FFF2-40B4-BE49-F238E27FC236}">
                <a16:creationId xmlns="" xmlns:a16="http://schemas.microsoft.com/office/drawing/2014/main" id="{CB4B1AF2-8B97-4DF5-A8F2-C719385AF0BC}"/>
              </a:ext>
            </a:extLst>
          </p:cNvPr>
          <p:cNvSpPr txBox="1"/>
          <p:nvPr/>
        </p:nvSpPr>
        <p:spPr>
          <a:xfrm>
            <a:off x="8493508" y="5121012"/>
            <a:ext cx="18720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2pPr marL="180975" lvl="1" indent="-95250">
              <a:spcBef>
                <a:spcPts val="600"/>
              </a:spcBef>
              <a:buFont typeface="Calibri"/>
              <a:buChar char="-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>
              <a:defRPr/>
            </a:pPr>
            <a:r>
              <a:rPr lang="he-IL" dirty="0" smtClean="0">
                <a:solidFill>
                  <a:schemeClr val="bg1"/>
                </a:solidFill>
              </a:rPr>
              <a:t>כנ"ל כמו באפיק הפעולה החברתי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89" name="תיבת טקסט 88">
            <a:extLst>
              <a:ext uri="{FF2B5EF4-FFF2-40B4-BE49-F238E27FC236}">
                <a16:creationId xmlns="" xmlns:a16="http://schemas.microsoft.com/office/drawing/2014/main" id="{EF791E19-1B28-45DD-ACFF-B498F06A5454}"/>
              </a:ext>
            </a:extLst>
          </p:cNvPr>
          <p:cNvSpPr txBox="1"/>
          <p:nvPr/>
        </p:nvSpPr>
        <p:spPr>
          <a:xfrm>
            <a:off x="6564282" y="3426913"/>
            <a:ext cx="1872000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2pPr marL="180975" lvl="1" indent="-95250">
              <a:spcBef>
                <a:spcPts val="600"/>
              </a:spcBef>
              <a:buFont typeface="Calibri"/>
              <a:buChar char="-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סחר חליפין וקשר בלתי אמצעי בין חברי הקהילה,  וכלכלה שיתופית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סחר חליפין ברשתות חברתיות אינטרנטיות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מימון חברתי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0" name="תיבת טקסט 89">
            <a:extLst>
              <a:ext uri="{FF2B5EF4-FFF2-40B4-BE49-F238E27FC236}">
                <a16:creationId xmlns="" xmlns:a16="http://schemas.microsoft.com/office/drawing/2014/main" id="{74D655F6-9405-4FD8-89E2-FD16379C1BE0}"/>
              </a:ext>
            </a:extLst>
          </p:cNvPr>
          <p:cNvSpPr txBox="1"/>
          <p:nvPr/>
        </p:nvSpPr>
        <p:spPr>
          <a:xfrm>
            <a:off x="6500782" y="5121012"/>
            <a:ext cx="1872000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כנ"ל </a:t>
            </a:r>
            <a:r>
              <a:rPr lang="he-IL" sz="1100" dirty="0">
                <a:solidFill>
                  <a:schemeClr val="bg1"/>
                </a:solidFill>
              </a:rPr>
              <a:t>כמו באפיק הפעולה </a:t>
            </a:r>
            <a:r>
              <a:rPr lang="he-IL" sz="1100" dirty="0" smtClean="0">
                <a:solidFill>
                  <a:schemeClr val="bg1"/>
                </a:solidFill>
              </a:rPr>
              <a:t>החברתי</a:t>
            </a:r>
          </a:p>
          <a:p>
            <a:pPr marL="85725" lvl="1">
              <a:spcBef>
                <a:spcPts val="600"/>
              </a:spcBef>
              <a:defRPr/>
            </a:pPr>
            <a:r>
              <a:rPr lang="he-IL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ובנוסף: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נציגות וועד שכונתי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יזום ומעורבות התושבים והקהילה בעיצוב, ניהול ותחזוקתם של מרחבים ציבוריים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תיבת טקסט 90">
            <a:extLst>
              <a:ext uri="{FF2B5EF4-FFF2-40B4-BE49-F238E27FC236}">
                <a16:creationId xmlns="" xmlns:a16="http://schemas.microsoft.com/office/drawing/2014/main" id="{FBC06AA0-A475-44E7-8D05-DA9716FE6A99}"/>
              </a:ext>
            </a:extLst>
          </p:cNvPr>
          <p:cNvSpPr txBox="1"/>
          <p:nvPr/>
        </p:nvSpPr>
        <p:spPr>
          <a:xfrm>
            <a:off x="4541668" y="3412032"/>
            <a:ext cx="187200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2pPr marL="180975" lvl="1" indent="-95250">
              <a:spcBef>
                <a:spcPts val="600"/>
              </a:spcBef>
              <a:buFont typeface="Calibri"/>
              <a:buChar char="-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עיסוק ישיר בפעילות חברתית - עסקים חברתיים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בעלות משותפת על עסקים ושליטה דמוקרטית 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מימון פעילות חברתית-כלכלית על ידי חברות עסקיות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2" name="תיבת טקסט 91">
            <a:extLst>
              <a:ext uri="{FF2B5EF4-FFF2-40B4-BE49-F238E27FC236}">
                <a16:creationId xmlns="" xmlns:a16="http://schemas.microsoft.com/office/drawing/2014/main" id="{32E24DD7-7141-48B8-A30C-4A9570B262A5}"/>
              </a:ext>
            </a:extLst>
          </p:cNvPr>
          <p:cNvSpPr txBox="1"/>
          <p:nvPr/>
        </p:nvSpPr>
        <p:spPr>
          <a:xfrm>
            <a:off x="4478168" y="5121012"/>
            <a:ext cx="187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הפחתת עוצמתו של השוק וצמצום התפיסה </a:t>
            </a:r>
            <a:r>
              <a:rPr lang="he-IL" sz="11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הנדל"נית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ארגוני דיור ללא מטרות רווח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עידוד שיתוף פעולה פרטי-ציבורי-אזרחי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תיבת טקסט 92">
            <a:extLst>
              <a:ext uri="{FF2B5EF4-FFF2-40B4-BE49-F238E27FC236}">
                <a16:creationId xmlns="" xmlns:a16="http://schemas.microsoft.com/office/drawing/2014/main" id="{6F857642-C800-45D9-932C-F42CE4EF499C}"/>
              </a:ext>
            </a:extLst>
          </p:cNvPr>
          <p:cNvSpPr txBox="1"/>
          <p:nvPr/>
        </p:nvSpPr>
        <p:spPr>
          <a:xfrm>
            <a:off x="2520708" y="3419219"/>
            <a:ext cx="18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שכונות וערים בממדים של מצב חברתי-כלכלי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יצירת מקומות תעסוקה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Font typeface="Calibri"/>
              <a:buChar char="-"/>
              <a:defRPr/>
            </a:pPr>
            <a:r>
              <a:rPr lang="he-IL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אזורי תעשייה ומרכזים מסחריים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תיבת טקסט 93">
            <a:extLst>
              <a:ext uri="{FF2B5EF4-FFF2-40B4-BE49-F238E27FC236}">
                <a16:creationId xmlns="" xmlns:a16="http://schemas.microsoft.com/office/drawing/2014/main" id="{8B52E2FC-EF79-4349-BCB8-6041DD233EAC}"/>
              </a:ext>
            </a:extLst>
          </p:cNvPr>
          <p:cNvSpPr txBox="1"/>
          <p:nvPr/>
        </p:nvSpPr>
        <p:spPr>
          <a:xfrm>
            <a:off x="2520708" y="5121012"/>
            <a:ext cx="18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שילוב שיקולים חברתיים בתהליכי התכנון וההתחדשות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משילות משתפת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הגדרת תפקידים ברשות המקומית המתווכים בין הרשות לקהילה בפרויקטים של בינוי והתחדשות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buFont typeface="Calibri"/>
              <a:buChar char="-"/>
              <a:defRPr/>
            </a:pP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תכנון אורבני מוכוון קהילתיות וקיימות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תיבת טקסט 94">
            <a:extLst>
              <a:ext uri="{FF2B5EF4-FFF2-40B4-BE49-F238E27FC236}">
                <a16:creationId xmlns="" xmlns:a16="http://schemas.microsoft.com/office/drawing/2014/main" id="{7DDAA009-D886-439D-9C5F-3D7594E7B3FD}"/>
              </a:ext>
            </a:extLst>
          </p:cNvPr>
          <p:cNvSpPr txBox="1"/>
          <p:nvPr/>
        </p:nvSpPr>
        <p:spPr>
          <a:xfrm>
            <a:off x="559873" y="3391411"/>
            <a:ext cx="18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spcBef>
                <a:spcPts val="600"/>
              </a:spcBef>
              <a:buSzPts val="1400"/>
              <a:buFont typeface="Calibri"/>
              <a:buChar char="-"/>
              <a:defRPr/>
            </a:pPr>
            <a:r>
              <a:rPr lang="he-IL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מדיניות של כלכלה מקומית מקיימת</a:t>
            </a:r>
            <a:endParaRPr lang="en-US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spcBef>
                <a:spcPts val="600"/>
              </a:spcBef>
              <a:buSzPts val="1400"/>
              <a:buFont typeface="Calibri"/>
              <a:buChar char="-"/>
              <a:defRPr/>
            </a:pPr>
            <a:r>
              <a:rPr lang="he-IL" sz="11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עידוד מעורבות </a:t>
            </a:r>
            <a:r>
              <a:rPr lang="he-IL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 עובדים סוציאליים </a:t>
            </a:r>
            <a:r>
              <a:rPr lang="he-IL" sz="11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קהילתיים בתכנון </a:t>
            </a:r>
            <a:r>
              <a:rPr lang="he-IL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מדיניות</a:t>
            </a:r>
          </a:p>
        </p:txBody>
      </p:sp>
      <p:sp>
        <p:nvSpPr>
          <p:cNvPr id="96" name="תיבת טקסט 95">
            <a:extLst>
              <a:ext uri="{FF2B5EF4-FFF2-40B4-BE49-F238E27FC236}">
                <a16:creationId xmlns="" xmlns:a16="http://schemas.microsoft.com/office/drawing/2014/main" id="{3595BE38-E988-4C00-985E-F4E020BBEB7F}"/>
              </a:ext>
            </a:extLst>
          </p:cNvPr>
          <p:cNvSpPr txBox="1"/>
          <p:nvPr/>
        </p:nvSpPr>
        <p:spPr>
          <a:xfrm>
            <a:off x="559873" y="4962262"/>
            <a:ext cx="18720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1" indent="-95250"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רגולציה של תהליכי תכנון, בינוי והתחדשות המגנים על האינטרס של תושבים וקהילות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" lvl="1" indent="-95250"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בניית מנגנוני פיקוח על תהליכי התכנון, בינוי והתחדשות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" lvl="1" indent="-95250"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הגברת מעורבות משרד הרווחה והשירותים החברתיים בתהליכי תכנון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" lvl="1" indent="-95250">
              <a:buFont typeface="Calibri"/>
              <a:buChar char="-"/>
              <a:defRPr/>
            </a:pPr>
            <a:r>
              <a:rPr lang="he-IL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פרויקטים לאומיים כמו: דיור ציבורי ודיור </a:t>
            </a:r>
            <a:r>
              <a:rPr lang="he-IL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בר-השגה</a:t>
            </a:r>
            <a:endParaRPr lang="he-IL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תיבת טקסט 96">
            <a:extLst>
              <a:ext uri="{FF2B5EF4-FFF2-40B4-BE49-F238E27FC236}">
                <a16:creationId xmlns="" xmlns:a16="http://schemas.microsoft.com/office/drawing/2014/main" id="{9E5BF7D3-EB19-4CE8-BCF7-42CB49ACEDB4}"/>
              </a:ext>
            </a:extLst>
          </p:cNvPr>
          <p:cNvSpPr txBox="1"/>
          <p:nvPr/>
        </p:nvSpPr>
        <p:spPr>
          <a:xfrm>
            <a:off x="10433163" y="5405333"/>
            <a:ext cx="128960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u="sng" dirty="0">
                <a:solidFill>
                  <a:schemeClr val="bg1"/>
                </a:solidFill>
                <a:ea typeface="Calibri"/>
                <a:cs typeface="Calibri"/>
              </a:rPr>
              <a:t>אפיק </a:t>
            </a:r>
            <a:r>
              <a:rPr lang="en-US" sz="2000" b="1" u="sng" dirty="0">
                <a:solidFill>
                  <a:schemeClr val="bg1"/>
                </a:solidFill>
                <a:ea typeface="Calibri"/>
                <a:cs typeface="Calibri"/>
              </a:rPr>
              <a:t/>
            </a:r>
            <a:br>
              <a:rPr lang="en-US" sz="2000" b="1" u="sng" dirty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he-IL" sz="2000" b="1" u="sng" dirty="0">
                <a:solidFill>
                  <a:schemeClr val="bg1"/>
                </a:solidFill>
                <a:ea typeface="Calibri"/>
                <a:cs typeface="Calibri"/>
              </a:rPr>
              <a:t>פעולה </a:t>
            </a:r>
            <a:r>
              <a:rPr lang="en-US" sz="2000" b="1" u="sng" dirty="0">
                <a:solidFill>
                  <a:schemeClr val="bg1"/>
                </a:solidFill>
                <a:ea typeface="Calibri"/>
                <a:cs typeface="Calibri"/>
              </a:rPr>
              <a:t/>
            </a:r>
            <a:br>
              <a:rPr lang="en-US" sz="2000" b="1" u="sng" dirty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he-IL" sz="2000" b="1" u="sng" dirty="0">
                <a:solidFill>
                  <a:schemeClr val="bg1"/>
                </a:solidFill>
                <a:ea typeface="Calibri"/>
                <a:cs typeface="Calibri"/>
              </a:rPr>
              <a:t>אורבני-פיסי</a:t>
            </a:r>
            <a:endParaRPr lang="en-US" sz="2000" u="sng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5" name="תיבת טקסט 87">
            <a:extLst>
              <a:ext uri="{FF2B5EF4-FFF2-40B4-BE49-F238E27FC236}">
                <a16:creationId xmlns="" xmlns:a16="http://schemas.microsoft.com/office/drawing/2014/main" id="{CB4B1AF2-8B97-4DF5-A8F2-C719385AF0BC}"/>
              </a:ext>
            </a:extLst>
          </p:cNvPr>
          <p:cNvSpPr txBox="1"/>
          <p:nvPr/>
        </p:nvSpPr>
        <p:spPr>
          <a:xfrm>
            <a:off x="8557008" y="3391411"/>
            <a:ext cx="1872000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2pPr marL="180975" lvl="1" indent="-95250">
              <a:spcBef>
                <a:spcPts val="600"/>
              </a:spcBef>
              <a:buFont typeface="Calibri"/>
              <a:buChar char="-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כנ"ל כמו באפיק הפעולה </a:t>
            </a:r>
            <a:r>
              <a:rPr lang="he-IL" dirty="0" smtClean="0">
                <a:solidFill>
                  <a:srgbClr val="002060"/>
                </a:solidFill>
              </a:rPr>
              <a:t>החברתי</a:t>
            </a:r>
          </a:p>
          <a:p>
            <a:pPr marL="85725" lvl="1" indent="0">
              <a:buNone/>
              <a:defRPr/>
            </a:pPr>
            <a:r>
              <a:rPr lang="he-IL" dirty="0" smtClean="0">
                <a:solidFill>
                  <a:srgbClr val="002060"/>
                </a:solidFill>
              </a:rPr>
              <a:t>ובנוסף:</a:t>
            </a:r>
          </a:p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מחויבות להדדיות וחלוקת רווחים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he-IL" dirty="0">
                <a:solidFill>
                  <a:srgbClr val="002060"/>
                </a:solidFill>
              </a:rPr>
              <a:t>יזמות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2">
            <a:extLst>
              <a:ext uri="{FF2B5EF4-FFF2-40B4-BE49-F238E27FC236}">
                <a16:creationId xmlns="" xmlns:a16="http://schemas.microsoft.com/office/drawing/2014/main" id="{0ED1E64B-EA9B-4BBD-81E4-D7257B5E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87" y="485944"/>
            <a:ext cx="99065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גורמים (מאפיינים</a:t>
            </a: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מבנים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ותהליכים) </a:t>
            </a:r>
            <a:r>
              <a:rPr lang="he-IL" sz="32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בא</a:t>
            </a:r>
            <a:r>
              <a:rPr lang="he-IL" sz="3200" b="1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פיק הפעולה החברתי</a:t>
            </a:r>
            <a:endParaRPr lang="en-US" altLang="en-US" sz="3200" b="1" u="sng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22">
            <a:extLst>
              <a:ext uri="{FF2B5EF4-FFF2-40B4-BE49-F238E27FC236}">
                <a16:creationId xmlns="" xmlns:a16="http://schemas.microsoft.com/office/drawing/2014/main" id="{73C0C3DE-AC14-4DF2-8513-FDA9EDB758D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4300" y="1941513"/>
            <a:ext cx="119157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Freeform 26">
            <a:hlinkClick r:id="rId2" action="ppaction://hlinksldjump"/>
            <a:extLst>
              <a:ext uri="{FF2B5EF4-FFF2-40B4-BE49-F238E27FC236}">
                <a16:creationId xmlns="" xmlns:a16="http://schemas.microsoft.com/office/drawing/2014/main" id="{694DCCAB-F18C-4225-8FCD-1DF169FB23BF}"/>
              </a:ext>
            </a:extLst>
          </p:cNvPr>
          <p:cNvSpPr>
            <a:spLocks/>
          </p:cNvSpPr>
          <p:nvPr/>
        </p:nvSpPr>
        <p:spPr bwMode="auto">
          <a:xfrm>
            <a:off x="0" y="1941512"/>
            <a:ext cx="12202526" cy="4788000"/>
          </a:xfrm>
          <a:custGeom>
            <a:avLst/>
            <a:gdLst>
              <a:gd name="T0" fmla="*/ 3337 w 3550"/>
              <a:gd name="T1" fmla="*/ 0 h 947"/>
              <a:gd name="T2" fmla="*/ 0 w 3550"/>
              <a:gd name="T3" fmla="*/ 0 h 947"/>
              <a:gd name="T4" fmla="*/ 213 w 3550"/>
              <a:gd name="T5" fmla="*/ 474 h 947"/>
              <a:gd name="T6" fmla="*/ 0 w 3550"/>
              <a:gd name="T7" fmla="*/ 947 h 947"/>
              <a:gd name="T8" fmla="*/ 3337 w 3550"/>
              <a:gd name="T9" fmla="*/ 947 h 947"/>
              <a:gd name="T10" fmla="*/ 3550 w 3550"/>
              <a:gd name="T11" fmla="*/ 474 h 947"/>
              <a:gd name="T12" fmla="*/ 3337 w 3550"/>
              <a:gd name="T13" fmla="*/ 0 h 9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0" h="947">
                <a:moveTo>
                  <a:pt x="3337" y="0"/>
                </a:moveTo>
                <a:lnTo>
                  <a:pt x="0" y="0"/>
                </a:lnTo>
                <a:lnTo>
                  <a:pt x="213" y="474"/>
                </a:lnTo>
                <a:lnTo>
                  <a:pt x="0" y="947"/>
                </a:lnTo>
                <a:lnTo>
                  <a:pt x="3337" y="947"/>
                </a:lnTo>
                <a:lnTo>
                  <a:pt x="3550" y="474"/>
                </a:lnTo>
                <a:lnTo>
                  <a:pt x="33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="" xmlns:a16="http://schemas.microsoft.com/office/drawing/2014/main" id="{04BE33C7-28E6-423A-921C-EF115F58559F}"/>
              </a:ext>
            </a:extLst>
          </p:cNvPr>
          <p:cNvSpPr txBox="1"/>
          <p:nvPr/>
        </p:nvSpPr>
        <p:spPr>
          <a:xfrm>
            <a:off x="10812119" y="3647256"/>
            <a:ext cx="9731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u="sng" dirty="0">
                <a:solidFill>
                  <a:srgbClr val="FFC000"/>
                </a:solidFill>
                <a:effectLst/>
                <a:latin typeface="Calibri"/>
                <a:ea typeface="Calibri"/>
                <a:cs typeface="Calibri"/>
              </a:rPr>
              <a:t>אפיק פעולה חברתי</a:t>
            </a:r>
            <a:endParaRPr lang="en-US" sz="2000" u="sng" dirty="0">
              <a:solidFill>
                <a:srgbClr val="FFC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="" xmlns:a16="http://schemas.microsoft.com/office/drawing/2014/main" id="{13E4AAD1-6113-4F99-92DA-BC96D32FA18D}"/>
              </a:ext>
            </a:extLst>
          </p:cNvPr>
          <p:cNvSpPr txBox="1"/>
          <p:nvPr/>
        </p:nvSpPr>
        <p:spPr>
          <a:xfrm>
            <a:off x="8632311" y="1978797"/>
            <a:ext cx="1872000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תחושת קהילתיות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נרטיב, </a:t>
            </a:r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זהות וערכים 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משותפים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הון חברתי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צורך לקדם אינטרסים משותפים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="" xmlns:a16="http://schemas.microsoft.com/office/drawing/2014/main" id="{AC13B7F0-27EF-43D7-B60F-F373DFAD9112}"/>
              </a:ext>
            </a:extLst>
          </p:cNvPr>
          <p:cNvSpPr txBox="1"/>
          <p:nvPr/>
        </p:nvSpPr>
        <p:spPr>
          <a:xfrm>
            <a:off x="6608732" y="1956286"/>
            <a:ext cx="1872000" cy="3257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אמונה ומחויבות של חברי הקהילה לקדם שינוי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יכולות של פעילים ומתנדבים מתוך הקהילה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רשתות שיתופי פעולה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="" xmlns:a16="http://schemas.microsoft.com/office/drawing/2014/main" id="{647EA0A3-398F-4219-8D9A-52D75338C793}"/>
              </a:ext>
            </a:extLst>
          </p:cNvPr>
          <p:cNvSpPr txBox="1"/>
          <p:nvPr/>
        </p:nvSpPr>
        <p:spPr>
          <a:xfrm>
            <a:off x="4567488" y="1948565"/>
            <a:ext cx="187200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התארגנויות ופיתוח ארגונים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שיתוף פעולה בין מגזרים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="" xmlns:a16="http://schemas.microsoft.com/office/drawing/2014/main" id="{6661DE90-FC3E-42CE-8D55-8173A3780E75}"/>
              </a:ext>
            </a:extLst>
          </p:cNvPr>
          <p:cNvCxnSpPr>
            <a:cxnSpLocks/>
          </p:cNvCxnSpPr>
          <p:nvPr/>
        </p:nvCxnSpPr>
        <p:spPr>
          <a:xfrm>
            <a:off x="8559825" y="193619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תיבת טקסט 43">
            <a:extLst>
              <a:ext uri="{FF2B5EF4-FFF2-40B4-BE49-F238E27FC236}">
                <a16:creationId xmlns="" xmlns:a16="http://schemas.microsoft.com/office/drawing/2014/main" id="{89C6A57D-7D5D-48F1-805A-F000797C5721}"/>
              </a:ext>
            </a:extLst>
          </p:cNvPr>
          <p:cNvSpPr txBox="1"/>
          <p:nvPr/>
        </p:nvSpPr>
        <p:spPr>
          <a:xfrm>
            <a:off x="2567636" y="1956286"/>
            <a:ext cx="1872000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משילות משתפת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תשתיות קהילתיות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יכולות של מנגנוני העירייה לעבודה עם קהילות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ייזום והפעלת פרויקטים קהילתיים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="" xmlns:a16="http://schemas.microsoft.com/office/drawing/2014/main" id="{709CF5D8-D2A7-42F2-8205-742645FA672E}"/>
              </a:ext>
            </a:extLst>
          </p:cNvPr>
          <p:cNvSpPr txBox="1"/>
          <p:nvPr/>
        </p:nvSpPr>
        <p:spPr>
          <a:xfrm>
            <a:off x="572573" y="1978179"/>
            <a:ext cx="1872000" cy="4375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מדיניות, זרועות ביצוע ופרויקטים שתפקידם לטפח קהילות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מדיניות ופרויקטים הרואים בקהילה זרוע לקידום מגוון נושאים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תיבת טקסט 52">
            <a:extLst>
              <a:ext uri="{FF2B5EF4-FFF2-40B4-BE49-F238E27FC236}">
                <a16:creationId xmlns="" xmlns:a16="http://schemas.microsoft.com/office/drawing/2014/main" id="{97F790DA-9A10-4260-9C93-5885208F5CDD}"/>
              </a:ext>
            </a:extLst>
          </p:cNvPr>
          <p:cNvSpPr txBox="1"/>
          <p:nvPr/>
        </p:nvSpPr>
        <p:spPr>
          <a:xfrm>
            <a:off x="8632311" y="1344299"/>
            <a:ext cx="188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קהילתיות: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תיבת טקסט 53">
            <a:extLst>
              <a:ext uri="{FF2B5EF4-FFF2-40B4-BE49-F238E27FC236}">
                <a16:creationId xmlns="" xmlns:a16="http://schemas.microsoft.com/office/drawing/2014/main" id="{8FAB1B53-FEEF-4481-ACEC-82EE87EAC1E7}"/>
              </a:ext>
            </a:extLst>
          </p:cNvPr>
          <p:cNvSpPr txBox="1"/>
          <p:nvPr/>
        </p:nvSpPr>
        <p:spPr>
          <a:xfrm>
            <a:off x="6502336" y="1344299"/>
            <a:ext cx="2057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 algn="ctr"/>
            <a:r>
              <a:rPr lang="he-IL" u="sng" dirty="0">
                <a:solidFill>
                  <a:srgbClr val="002060"/>
                </a:solidFill>
              </a:rPr>
              <a:t>יכולות קהילתיות:</a:t>
            </a:r>
            <a:endParaRPr lang="en-US" u="sng" dirty="0">
              <a:solidFill>
                <a:srgbClr val="002060"/>
              </a:solidFill>
            </a:endParaRPr>
          </a:p>
        </p:txBody>
      </p:sp>
      <p:cxnSp>
        <p:nvCxnSpPr>
          <p:cNvPr id="56" name="מחבר ישר 55">
            <a:extLst>
              <a:ext uri="{FF2B5EF4-FFF2-40B4-BE49-F238E27FC236}">
                <a16:creationId xmlns="" xmlns:a16="http://schemas.microsoft.com/office/drawing/2014/main" id="{6CCDB6D4-DB4D-4386-9B9E-7BCCF101619E}"/>
              </a:ext>
            </a:extLst>
          </p:cNvPr>
          <p:cNvCxnSpPr>
            <a:cxnSpLocks/>
          </p:cNvCxnSpPr>
          <p:nvPr/>
        </p:nvCxnSpPr>
        <p:spPr>
          <a:xfrm>
            <a:off x="6502336" y="193619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="" xmlns:a16="http://schemas.microsoft.com/office/drawing/2014/main" id="{039D43E3-EEFC-4978-8B2B-3337CB2DBACA}"/>
              </a:ext>
            </a:extLst>
          </p:cNvPr>
          <p:cNvCxnSpPr>
            <a:cxnSpLocks/>
          </p:cNvCxnSpPr>
          <p:nvPr/>
        </p:nvCxnSpPr>
        <p:spPr>
          <a:xfrm>
            <a:off x="4489297" y="193619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>
            <a:extLst>
              <a:ext uri="{FF2B5EF4-FFF2-40B4-BE49-F238E27FC236}">
                <a16:creationId xmlns="" xmlns:a16="http://schemas.microsoft.com/office/drawing/2014/main" id="{02DB23FD-8D0E-40BC-BDC0-B5E75E96A743}"/>
              </a:ext>
            </a:extLst>
          </p:cNvPr>
          <p:cNvCxnSpPr>
            <a:cxnSpLocks/>
          </p:cNvCxnSpPr>
          <p:nvPr/>
        </p:nvCxnSpPr>
        <p:spPr>
          <a:xfrm>
            <a:off x="2476258" y="193619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תיבת טקסט 58">
            <a:extLst>
              <a:ext uri="{FF2B5EF4-FFF2-40B4-BE49-F238E27FC236}">
                <a16:creationId xmlns="" xmlns:a16="http://schemas.microsoft.com/office/drawing/2014/main" id="{2EF4F82D-FA56-42E2-95B7-EE7E22B6C646}"/>
              </a:ext>
            </a:extLst>
          </p:cNvPr>
          <p:cNvSpPr txBox="1"/>
          <p:nvPr/>
        </p:nvSpPr>
        <p:spPr>
          <a:xfrm>
            <a:off x="2476257" y="1344299"/>
            <a:ext cx="2013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הרשות המקומית: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תיבת טקסט 59">
            <a:extLst>
              <a:ext uri="{FF2B5EF4-FFF2-40B4-BE49-F238E27FC236}">
                <a16:creationId xmlns="" xmlns:a16="http://schemas.microsoft.com/office/drawing/2014/main" id="{5DB97162-E0B6-4572-9080-EB3339B33309}"/>
              </a:ext>
            </a:extLst>
          </p:cNvPr>
          <p:cNvSpPr txBox="1"/>
          <p:nvPr/>
        </p:nvSpPr>
        <p:spPr>
          <a:xfrm>
            <a:off x="4292600" y="1344299"/>
            <a:ext cx="241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 algn="ctr" defTabSz="914400" rtl="1" eaLnBrk="1" latinLnBrk="0" hangingPunct="1">
              <a:spcBef>
                <a:spcPts val="600"/>
              </a:spcBef>
              <a:spcAft>
                <a:spcPts val="0"/>
              </a:spcAft>
              <a:buFont typeface="Calibri"/>
              <a:buNone/>
            </a:pPr>
            <a:r>
              <a:rPr lang="he-IL" b="1" u="sng" kern="1200" baseline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חברה אזרחית ומגזר עסקי:</a:t>
            </a:r>
            <a:endParaRPr lang="en-US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תיבת טקסט 60">
            <a:extLst>
              <a:ext uri="{FF2B5EF4-FFF2-40B4-BE49-F238E27FC236}">
                <a16:creationId xmlns="" xmlns:a16="http://schemas.microsoft.com/office/drawing/2014/main" id="{C6EFD0F2-6D8D-41C8-AE59-F9818265CD91}"/>
              </a:ext>
            </a:extLst>
          </p:cNvPr>
          <p:cNvSpPr txBox="1"/>
          <p:nvPr/>
        </p:nvSpPr>
        <p:spPr>
          <a:xfrm>
            <a:off x="572573" y="1346572"/>
            <a:ext cx="1903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מדינה ומדיניות: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5" name="מחבר ישר 74">
            <a:extLst>
              <a:ext uri="{FF2B5EF4-FFF2-40B4-BE49-F238E27FC236}">
                <a16:creationId xmlns="" xmlns:a16="http://schemas.microsoft.com/office/drawing/2014/main" id="{67491E90-92F8-4F37-8EE8-164C96D6CCA1}"/>
              </a:ext>
            </a:extLst>
          </p:cNvPr>
          <p:cNvCxnSpPr>
            <a:cxnSpLocks/>
          </p:cNvCxnSpPr>
          <p:nvPr/>
        </p:nvCxnSpPr>
        <p:spPr>
          <a:xfrm>
            <a:off x="10528413" y="193619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2">
            <a:extLst>
              <a:ext uri="{FF2B5EF4-FFF2-40B4-BE49-F238E27FC236}">
                <a16:creationId xmlns="" xmlns:a16="http://schemas.microsoft.com/office/drawing/2014/main" id="{0ED1E64B-EA9B-4BBD-81E4-D7257B5E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812" y="571987"/>
            <a:ext cx="97751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גורמים (מאפיינים</a:t>
            </a: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מבנים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ותהליכים) </a:t>
            </a:r>
            <a:r>
              <a:rPr lang="he-IL" sz="3200" b="1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באפיק הפעולה הכלכלי</a:t>
            </a:r>
            <a:endParaRPr lang="en-US" altLang="en-US" sz="3200" b="1" u="sng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22">
            <a:extLst>
              <a:ext uri="{FF2B5EF4-FFF2-40B4-BE49-F238E27FC236}">
                <a16:creationId xmlns="" xmlns:a16="http://schemas.microsoft.com/office/drawing/2014/main" id="{73C0C3DE-AC14-4DF2-8513-FDA9EDB758D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4300" y="1941513"/>
            <a:ext cx="119157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Freeform 26">
            <a:hlinkClick r:id="rId2" action="ppaction://hlinksldjump"/>
            <a:extLst>
              <a:ext uri="{FF2B5EF4-FFF2-40B4-BE49-F238E27FC236}">
                <a16:creationId xmlns="" xmlns:a16="http://schemas.microsoft.com/office/drawing/2014/main" id="{694DCCAB-F18C-4225-8FCD-1DF169FB23BF}"/>
              </a:ext>
            </a:extLst>
          </p:cNvPr>
          <p:cNvSpPr>
            <a:spLocks/>
          </p:cNvSpPr>
          <p:nvPr/>
        </p:nvSpPr>
        <p:spPr bwMode="auto">
          <a:xfrm>
            <a:off x="0" y="1886966"/>
            <a:ext cx="12202526" cy="4788000"/>
          </a:xfrm>
          <a:custGeom>
            <a:avLst/>
            <a:gdLst>
              <a:gd name="T0" fmla="*/ 3337 w 3550"/>
              <a:gd name="T1" fmla="*/ 0 h 947"/>
              <a:gd name="T2" fmla="*/ 0 w 3550"/>
              <a:gd name="T3" fmla="*/ 0 h 947"/>
              <a:gd name="T4" fmla="*/ 213 w 3550"/>
              <a:gd name="T5" fmla="*/ 474 h 947"/>
              <a:gd name="T6" fmla="*/ 0 w 3550"/>
              <a:gd name="T7" fmla="*/ 947 h 947"/>
              <a:gd name="T8" fmla="*/ 3337 w 3550"/>
              <a:gd name="T9" fmla="*/ 947 h 947"/>
              <a:gd name="T10" fmla="*/ 3550 w 3550"/>
              <a:gd name="T11" fmla="*/ 474 h 947"/>
              <a:gd name="T12" fmla="*/ 3337 w 3550"/>
              <a:gd name="T13" fmla="*/ 0 h 9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0" h="947">
                <a:moveTo>
                  <a:pt x="3337" y="0"/>
                </a:moveTo>
                <a:lnTo>
                  <a:pt x="0" y="0"/>
                </a:lnTo>
                <a:lnTo>
                  <a:pt x="213" y="474"/>
                </a:lnTo>
                <a:lnTo>
                  <a:pt x="0" y="947"/>
                </a:lnTo>
                <a:lnTo>
                  <a:pt x="3337" y="947"/>
                </a:lnTo>
                <a:lnTo>
                  <a:pt x="3550" y="474"/>
                </a:lnTo>
                <a:lnTo>
                  <a:pt x="333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="" xmlns:a16="http://schemas.microsoft.com/office/drawing/2014/main" id="{04BE33C7-28E6-423A-921C-EF115F58559F}"/>
              </a:ext>
            </a:extLst>
          </p:cNvPr>
          <p:cNvSpPr txBox="1"/>
          <p:nvPr/>
        </p:nvSpPr>
        <p:spPr>
          <a:xfrm>
            <a:off x="10812119" y="3647256"/>
            <a:ext cx="9731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u="sng" dirty="0">
                <a:solidFill>
                  <a:schemeClr val="accent1"/>
                </a:solidFill>
                <a:ea typeface="Calibri"/>
                <a:cs typeface="Calibri"/>
              </a:rPr>
              <a:t>אפיק פעולה כלכלי</a:t>
            </a:r>
            <a:endParaRPr lang="en-US" sz="2000" u="sng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="" xmlns:a16="http://schemas.microsoft.com/office/drawing/2014/main" id="{13E4AAD1-6113-4F99-92DA-BC96D32FA18D}"/>
              </a:ext>
            </a:extLst>
          </p:cNvPr>
          <p:cNvSpPr txBox="1"/>
          <p:nvPr/>
        </p:nvSpPr>
        <p:spPr>
          <a:xfrm>
            <a:off x="8632311" y="2054997"/>
            <a:ext cx="1872000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כנ"ל כמו באפיק הפעולה </a:t>
            </a:r>
            <a:r>
              <a:rPr lang="he-I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החברתי </a:t>
            </a:r>
            <a:r>
              <a:rPr lang="he-IL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e-I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תחושת </a:t>
            </a:r>
            <a:r>
              <a:rPr lang="he-IL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קהילתיות; נרטיב</a:t>
            </a:r>
            <a:r>
              <a:rPr lang="he-I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זהות וערכים </a:t>
            </a:r>
            <a:r>
              <a:rPr lang="he-IL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משותפים; הון חברתי; צורך </a:t>
            </a:r>
            <a:r>
              <a:rPr lang="he-IL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לקדם אינטרסים </a:t>
            </a:r>
            <a:r>
              <a:rPr lang="he-IL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משותפים)</a:t>
            </a: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ובנוסף:</a:t>
            </a: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מחויבות להדדיות וחלוקת רווחים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יזמות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="" xmlns:a16="http://schemas.microsoft.com/office/drawing/2014/main" id="{AC13B7F0-27EF-43D7-B60F-F373DFAD9112}"/>
              </a:ext>
            </a:extLst>
          </p:cNvPr>
          <p:cNvSpPr txBox="1"/>
          <p:nvPr/>
        </p:nvSpPr>
        <p:spPr>
          <a:xfrm>
            <a:off x="6608732" y="2032486"/>
            <a:ext cx="1872000" cy="36298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סחר חליפין וקשר בלתי אמצעי בין חברי הקהילה,  וכלכלה שיתופית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סחר חליפין ברשתות חברתיות אינטרנטיות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מימון חברתי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="" xmlns:a16="http://schemas.microsoft.com/office/drawing/2014/main" id="{647EA0A3-398F-4219-8D9A-52D75338C793}"/>
              </a:ext>
            </a:extLst>
          </p:cNvPr>
          <p:cNvSpPr txBox="1"/>
          <p:nvPr/>
        </p:nvSpPr>
        <p:spPr>
          <a:xfrm>
            <a:off x="4567488" y="2024765"/>
            <a:ext cx="1872000" cy="446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עיסוק ישיר בפעילות חברתית - עסקים חברתיים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בעלות משותפת על עסקים ושליטה דמוקרטית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מימון פעילות חברתית-כלכלית על ידי חברות עסקיות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="" xmlns:a16="http://schemas.microsoft.com/office/drawing/2014/main" id="{6661DE90-FC3E-42CE-8D55-8173A3780E75}"/>
              </a:ext>
            </a:extLst>
          </p:cNvPr>
          <p:cNvCxnSpPr>
            <a:cxnSpLocks/>
          </p:cNvCxnSpPr>
          <p:nvPr/>
        </p:nvCxnSpPr>
        <p:spPr>
          <a:xfrm>
            <a:off x="8559825" y="189174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תיבת טקסט 43">
            <a:extLst>
              <a:ext uri="{FF2B5EF4-FFF2-40B4-BE49-F238E27FC236}">
                <a16:creationId xmlns="" xmlns:a16="http://schemas.microsoft.com/office/drawing/2014/main" id="{89C6A57D-7D5D-48F1-805A-F000797C5721}"/>
              </a:ext>
            </a:extLst>
          </p:cNvPr>
          <p:cNvSpPr txBox="1"/>
          <p:nvPr/>
        </p:nvSpPr>
        <p:spPr>
          <a:xfrm>
            <a:off x="2567636" y="2032486"/>
            <a:ext cx="1872000" cy="378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שכונות וערים בממדים של מצב חברתי-כלכלי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יצירת מקומות תעסוקה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אזורי תעשייה ומרכזים מסחריים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="" xmlns:a16="http://schemas.microsoft.com/office/drawing/2014/main" id="{709CF5D8-D2A7-42F2-8205-742645FA672E}"/>
              </a:ext>
            </a:extLst>
          </p:cNvPr>
          <p:cNvSpPr txBox="1"/>
          <p:nvPr/>
        </p:nvSpPr>
        <p:spPr>
          <a:xfrm>
            <a:off x="572573" y="2054379"/>
            <a:ext cx="1872000" cy="316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SzPts val="1400"/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מדיניות של כלכלה מקומית מקיימת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SzPts val="1400"/>
              <a:buFont typeface="Calibri"/>
              <a:buChar char="-"/>
              <a:defRPr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עידוד מעורבות של עובדים סוציאליים קהילתיים בתכנון מדיניות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="" xmlns:a16="http://schemas.microsoft.com/office/drawing/2014/main" id="{97F790DA-9A10-4260-9C93-5885208F5CDD}"/>
              </a:ext>
            </a:extLst>
          </p:cNvPr>
          <p:cNvSpPr txBox="1"/>
          <p:nvPr/>
        </p:nvSpPr>
        <p:spPr>
          <a:xfrm>
            <a:off x="8632311" y="1344299"/>
            <a:ext cx="188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קהילתיות: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תיבת טקסט 53">
            <a:extLst>
              <a:ext uri="{FF2B5EF4-FFF2-40B4-BE49-F238E27FC236}">
                <a16:creationId xmlns="" xmlns:a16="http://schemas.microsoft.com/office/drawing/2014/main" id="{8FAB1B53-FEEF-4481-ACEC-82EE87EAC1E7}"/>
              </a:ext>
            </a:extLst>
          </p:cNvPr>
          <p:cNvSpPr txBox="1"/>
          <p:nvPr/>
        </p:nvSpPr>
        <p:spPr>
          <a:xfrm>
            <a:off x="6502336" y="1344299"/>
            <a:ext cx="2057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 algn="ctr"/>
            <a:r>
              <a:rPr lang="he-IL" u="sng" dirty="0">
                <a:solidFill>
                  <a:srgbClr val="002060"/>
                </a:solidFill>
              </a:rPr>
              <a:t>יכולות קהילתיות:</a:t>
            </a:r>
            <a:endParaRPr lang="en-US" u="sng" dirty="0">
              <a:solidFill>
                <a:srgbClr val="002060"/>
              </a:solidFill>
            </a:endParaRPr>
          </a:p>
        </p:txBody>
      </p:sp>
      <p:cxnSp>
        <p:nvCxnSpPr>
          <p:cNvPr id="56" name="מחבר ישר 55">
            <a:extLst>
              <a:ext uri="{FF2B5EF4-FFF2-40B4-BE49-F238E27FC236}">
                <a16:creationId xmlns="" xmlns:a16="http://schemas.microsoft.com/office/drawing/2014/main" id="{6CCDB6D4-DB4D-4386-9B9E-7BCCF101619E}"/>
              </a:ext>
            </a:extLst>
          </p:cNvPr>
          <p:cNvCxnSpPr>
            <a:cxnSpLocks/>
          </p:cNvCxnSpPr>
          <p:nvPr/>
        </p:nvCxnSpPr>
        <p:spPr>
          <a:xfrm>
            <a:off x="6502336" y="189174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="" xmlns:a16="http://schemas.microsoft.com/office/drawing/2014/main" id="{039D43E3-EEFC-4978-8B2B-3337CB2DBACA}"/>
              </a:ext>
            </a:extLst>
          </p:cNvPr>
          <p:cNvCxnSpPr>
            <a:cxnSpLocks/>
          </p:cNvCxnSpPr>
          <p:nvPr/>
        </p:nvCxnSpPr>
        <p:spPr>
          <a:xfrm>
            <a:off x="4489297" y="189174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>
            <a:extLst>
              <a:ext uri="{FF2B5EF4-FFF2-40B4-BE49-F238E27FC236}">
                <a16:creationId xmlns="" xmlns:a16="http://schemas.microsoft.com/office/drawing/2014/main" id="{02DB23FD-8D0E-40BC-BDC0-B5E75E96A743}"/>
              </a:ext>
            </a:extLst>
          </p:cNvPr>
          <p:cNvCxnSpPr>
            <a:cxnSpLocks/>
          </p:cNvCxnSpPr>
          <p:nvPr/>
        </p:nvCxnSpPr>
        <p:spPr>
          <a:xfrm>
            <a:off x="2476258" y="189174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תיבת טקסט 58">
            <a:extLst>
              <a:ext uri="{FF2B5EF4-FFF2-40B4-BE49-F238E27FC236}">
                <a16:creationId xmlns="" xmlns:a16="http://schemas.microsoft.com/office/drawing/2014/main" id="{2EF4F82D-FA56-42E2-95B7-EE7E22B6C646}"/>
              </a:ext>
            </a:extLst>
          </p:cNvPr>
          <p:cNvSpPr txBox="1"/>
          <p:nvPr/>
        </p:nvSpPr>
        <p:spPr>
          <a:xfrm>
            <a:off x="2476257" y="1344299"/>
            <a:ext cx="2013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הרשות המקומית: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תיבת טקסט 59">
            <a:extLst>
              <a:ext uri="{FF2B5EF4-FFF2-40B4-BE49-F238E27FC236}">
                <a16:creationId xmlns="" xmlns:a16="http://schemas.microsoft.com/office/drawing/2014/main" id="{5DB97162-E0B6-4572-9080-EB3339B33309}"/>
              </a:ext>
            </a:extLst>
          </p:cNvPr>
          <p:cNvSpPr txBox="1"/>
          <p:nvPr/>
        </p:nvSpPr>
        <p:spPr>
          <a:xfrm>
            <a:off x="4292600" y="1344299"/>
            <a:ext cx="241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 algn="ctr" defTabSz="914400" rtl="1" eaLnBrk="1" latinLnBrk="0" hangingPunct="1">
              <a:spcBef>
                <a:spcPts val="600"/>
              </a:spcBef>
              <a:spcAft>
                <a:spcPts val="0"/>
              </a:spcAft>
              <a:buFont typeface="Calibri"/>
              <a:buNone/>
            </a:pPr>
            <a:r>
              <a:rPr lang="he-IL" b="1" u="sng" kern="1200" baseline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חברה אזרחית ומגזר עסקי:</a:t>
            </a:r>
            <a:endParaRPr lang="en-US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תיבת טקסט 60">
            <a:extLst>
              <a:ext uri="{FF2B5EF4-FFF2-40B4-BE49-F238E27FC236}">
                <a16:creationId xmlns="" xmlns:a16="http://schemas.microsoft.com/office/drawing/2014/main" id="{C6EFD0F2-6D8D-41C8-AE59-F9818265CD91}"/>
              </a:ext>
            </a:extLst>
          </p:cNvPr>
          <p:cNvSpPr txBox="1"/>
          <p:nvPr/>
        </p:nvSpPr>
        <p:spPr>
          <a:xfrm>
            <a:off x="572573" y="1346572"/>
            <a:ext cx="1903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מדינה ומדיניות: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5" name="מחבר ישר 74">
            <a:extLst>
              <a:ext uri="{FF2B5EF4-FFF2-40B4-BE49-F238E27FC236}">
                <a16:creationId xmlns="" xmlns:a16="http://schemas.microsoft.com/office/drawing/2014/main" id="{67491E90-92F8-4F37-8EE8-164C96D6CCA1}"/>
              </a:ext>
            </a:extLst>
          </p:cNvPr>
          <p:cNvCxnSpPr>
            <a:cxnSpLocks/>
          </p:cNvCxnSpPr>
          <p:nvPr/>
        </p:nvCxnSpPr>
        <p:spPr>
          <a:xfrm>
            <a:off x="10528413" y="1891741"/>
            <a:ext cx="0" cy="4788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2">
            <a:extLst>
              <a:ext uri="{FF2B5EF4-FFF2-40B4-BE49-F238E27FC236}">
                <a16:creationId xmlns="" xmlns:a16="http://schemas.microsoft.com/office/drawing/2014/main" id="{0ED1E64B-EA9B-4BBD-81E4-D7257B5E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60" y="587544"/>
            <a:ext cx="106840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גורמים (מאפיינים</a:t>
            </a: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מבנים </a:t>
            </a:r>
            <a:r>
              <a:rPr 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ותהליכים) </a:t>
            </a:r>
            <a:r>
              <a:rPr lang="he-IL" sz="3200" b="1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באפיק הפעולה האורבני-פיסי</a:t>
            </a:r>
            <a:endParaRPr lang="en-US" altLang="en-US" sz="3200" b="1" u="sng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22">
            <a:extLst>
              <a:ext uri="{FF2B5EF4-FFF2-40B4-BE49-F238E27FC236}">
                <a16:creationId xmlns="" xmlns:a16="http://schemas.microsoft.com/office/drawing/2014/main" id="{73C0C3DE-AC14-4DF2-8513-FDA9EDB758D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4300" y="1941513"/>
            <a:ext cx="119157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Freeform 26">
            <a:hlinkClick r:id="rId2" action="ppaction://hlinksldjump"/>
            <a:extLst>
              <a:ext uri="{FF2B5EF4-FFF2-40B4-BE49-F238E27FC236}">
                <a16:creationId xmlns="" xmlns:a16="http://schemas.microsoft.com/office/drawing/2014/main" id="{694DCCAB-F18C-4225-8FCD-1DF169FB23BF}"/>
              </a:ext>
            </a:extLst>
          </p:cNvPr>
          <p:cNvSpPr>
            <a:spLocks/>
          </p:cNvSpPr>
          <p:nvPr/>
        </p:nvSpPr>
        <p:spPr bwMode="auto">
          <a:xfrm>
            <a:off x="0" y="1613916"/>
            <a:ext cx="12202526" cy="5220000"/>
          </a:xfrm>
          <a:custGeom>
            <a:avLst/>
            <a:gdLst>
              <a:gd name="T0" fmla="*/ 3337 w 3550"/>
              <a:gd name="T1" fmla="*/ 0 h 947"/>
              <a:gd name="T2" fmla="*/ 0 w 3550"/>
              <a:gd name="T3" fmla="*/ 0 h 947"/>
              <a:gd name="T4" fmla="*/ 213 w 3550"/>
              <a:gd name="T5" fmla="*/ 474 h 947"/>
              <a:gd name="T6" fmla="*/ 0 w 3550"/>
              <a:gd name="T7" fmla="*/ 947 h 947"/>
              <a:gd name="T8" fmla="*/ 3337 w 3550"/>
              <a:gd name="T9" fmla="*/ 947 h 947"/>
              <a:gd name="T10" fmla="*/ 3550 w 3550"/>
              <a:gd name="T11" fmla="*/ 474 h 947"/>
              <a:gd name="T12" fmla="*/ 3337 w 3550"/>
              <a:gd name="T13" fmla="*/ 0 h 9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50" h="947">
                <a:moveTo>
                  <a:pt x="3337" y="0"/>
                </a:moveTo>
                <a:lnTo>
                  <a:pt x="0" y="0"/>
                </a:lnTo>
                <a:lnTo>
                  <a:pt x="213" y="474"/>
                </a:lnTo>
                <a:lnTo>
                  <a:pt x="0" y="947"/>
                </a:lnTo>
                <a:lnTo>
                  <a:pt x="3337" y="947"/>
                </a:lnTo>
                <a:lnTo>
                  <a:pt x="3550" y="474"/>
                </a:lnTo>
                <a:lnTo>
                  <a:pt x="3337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="" xmlns:a16="http://schemas.microsoft.com/office/drawing/2014/main" id="{04BE33C7-28E6-423A-921C-EF115F58559F}"/>
              </a:ext>
            </a:extLst>
          </p:cNvPr>
          <p:cNvSpPr txBox="1"/>
          <p:nvPr/>
        </p:nvSpPr>
        <p:spPr>
          <a:xfrm>
            <a:off x="10812119" y="3647256"/>
            <a:ext cx="97310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u="sng" dirty="0">
                <a:solidFill>
                  <a:srgbClr val="FFC000"/>
                </a:solidFill>
                <a:ea typeface="Calibri"/>
                <a:cs typeface="Calibri"/>
              </a:rPr>
              <a:t>אפיק פעולה </a:t>
            </a:r>
            <a:r>
              <a:rPr lang="he-IL" sz="2000" b="1" u="sng" dirty="0" smtClean="0">
                <a:solidFill>
                  <a:srgbClr val="FFC000"/>
                </a:solidFill>
                <a:ea typeface="Calibri"/>
                <a:cs typeface="Calibri"/>
              </a:rPr>
              <a:t>אורבני-פיסי</a:t>
            </a:r>
            <a:endParaRPr lang="en-US" sz="2000" u="sng" dirty="0">
              <a:solidFill>
                <a:srgbClr val="FFC000"/>
              </a:solidFill>
              <a:ea typeface="Calibri"/>
              <a:cs typeface="Calibri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="" xmlns:a16="http://schemas.microsoft.com/office/drawing/2014/main" id="{13E4AAD1-6113-4F99-92DA-BC96D32FA18D}"/>
              </a:ext>
            </a:extLst>
          </p:cNvPr>
          <p:cNvSpPr txBox="1"/>
          <p:nvPr/>
        </p:nvSpPr>
        <p:spPr>
          <a:xfrm>
            <a:off x="8632311" y="1661297"/>
            <a:ext cx="1872000" cy="2505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כנ"ל כמו באפיק הפעולה </a:t>
            </a:r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החברתי </a:t>
            </a: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תחושת </a:t>
            </a: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קהילתיות; נרטיב</a:t>
            </a:r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זהות וערכים </a:t>
            </a: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משותפים; הון חברתי; צורך </a:t>
            </a:r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לקדם אינטרסים </a:t>
            </a:r>
            <a:r>
              <a:rPr lang="he-IL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משותפים)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="" xmlns:a16="http://schemas.microsoft.com/office/drawing/2014/main" id="{AC13B7F0-27EF-43D7-B60F-F373DFAD9112}"/>
              </a:ext>
            </a:extLst>
          </p:cNvPr>
          <p:cNvSpPr txBox="1"/>
          <p:nvPr/>
        </p:nvSpPr>
        <p:spPr>
          <a:xfrm>
            <a:off x="6608732" y="1638786"/>
            <a:ext cx="1872000" cy="5109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lvl="1" indent="-95250">
              <a:lnSpc>
                <a:spcPts val="2200"/>
              </a:lnSpc>
              <a:spcAft>
                <a:spcPts val="600"/>
              </a:spcAft>
              <a:buFont typeface="Calibri"/>
              <a:buChar char="-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כנ"ל </a:t>
            </a:r>
            <a:r>
              <a:rPr lang="he-IL" dirty="0">
                <a:solidFill>
                  <a:schemeClr val="bg1"/>
                </a:solidFill>
              </a:rPr>
              <a:t>כמו באפיק הפעולה </a:t>
            </a:r>
            <a:r>
              <a:rPr lang="he-IL" dirty="0" smtClean="0">
                <a:solidFill>
                  <a:schemeClr val="bg1"/>
                </a:solidFill>
              </a:rPr>
              <a:t>החברתי </a:t>
            </a:r>
            <a:r>
              <a:rPr lang="he-IL" sz="1400" dirty="0" smtClean="0">
                <a:solidFill>
                  <a:schemeClr val="bg1"/>
                </a:solidFill>
              </a:rPr>
              <a:t>(</a:t>
            </a:r>
            <a:r>
              <a:rPr lang="he-IL" sz="1400" dirty="0">
                <a:solidFill>
                  <a:schemeClr val="bg1"/>
                </a:solidFill>
                <a:cs typeface="Calibri" panose="020F0502020204030204" pitchFamily="34" charset="0"/>
              </a:rPr>
              <a:t>אמונה ומחויבות של חברי הקהילה לקדם </a:t>
            </a:r>
            <a:r>
              <a:rPr lang="he-IL" sz="1400" dirty="0" smtClean="0">
                <a:solidFill>
                  <a:schemeClr val="bg1"/>
                </a:solidFill>
                <a:cs typeface="Calibri" panose="020F0502020204030204" pitchFamily="34" charset="0"/>
              </a:rPr>
              <a:t>שינוי; יכולות </a:t>
            </a:r>
            <a:r>
              <a:rPr lang="he-IL" sz="1400" dirty="0">
                <a:solidFill>
                  <a:schemeClr val="bg1"/>
                </a:solidFill>
                <a:cs typeface="Calibri" panose="020F0502020204030204" pitchFamily="34" charset="0"/>
              </a:rPr>
              <a:t>של פעילים ומתנדבים מתוך </a:t>
            </a:r>
            <a:r>
              <a:rPr lang="he-IL" sz="1400" dirty="0" smtClean="0">
                <a:solidFill>
                  <a:schemeClr val="bg1"/>
                </a:solidFill>
                <a:cs typeface="Calibri" panose="020F0502020204030204" pitchFamily="34" charset="0"/>
              </a:rPr>
              <a:t>הקהילה; רשתות </a:t>
            </a:r>
            <a:r>
              <a:rPr lang="he-IL" sz="1400" dirty="0">
                <a:solidFill>
                  <a:schemeClr val="bg1"/>
                </a:solidFill>
                <a:cs typeface="Calibri" panose="020F0502020204030204" pitchFamily="34" charset="0"/>
              </a:rPr>
              <a:t>שיתופי </a:t>
            </a:r>
            <a:r>
              <a:rPr lang="he-IL" sz="1400" dirty="0" smtClean="0">
                <a:solidFill>
                  <a:schemeClr val="bg1"/>
                </a:solidFill>
                <a:cs typeface="Calibri" panose="020F0502020204030204" pitchFamily="34" charset="0"/>
              </a:rPr>
              <a:t>פעולה)</a:t>
            </a:r>
            <a:endParaRPr lang="en-US" sz="1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85725" lvl="1">
              <a:lnSpc>
                <a:spcPts val="2200"/>
              </a:lnSpc>
              <a:spcAft>
                <a:spcPts val="600"/>
              </a:spcAft>
              <a:defRPr/>
            </a:pPr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ובנוסף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ts val="2200"/>
              </a:lnSpc>
              <a:spcAft>
                <a:spcPts val="6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נציגות וועד שכונתי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ts val="2200"/>
              </a:lnSpc>
              <a:spcAft>
                <a:spcPts val="6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יזום ומעורבות התושבים והקהילה בעיצוב, ניהול ותחזוקתם של מרחבים ציבוריים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="" xmlns:a16="http://schemas.microsoft.com/office/drawing/2014/main" id="{647EA0A3-398F-4219-8D9A-52D75338C793}"/>
              </a:ext>
            </a:extLst>
          </p:cNvPr>
          <p:cNvSpPr txBox="1"/>
          <p:nvPr/>
        </p:nvSpPr>
        <p:spPr>
          <a:xfrm>
            <a:off x="4567488" y="1631065"/>
            <a:ext cx="1872000" cy="419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הפחתת עוצמתו של השוק וצמצום התפיסה </a:t>
            </a:r>
            <a:r>
              <a:rPr lang="he-I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הנדל"נית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ארגוני דיור ללא מטרות רווח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עידוד שיתוף פעולה פרטי-ציבורי-אזרחי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="" xmlns:a16="http://schemas.microsoft.com/office/drawing/2014/main" id="{6661DE90-FC3E-42CE-8D55-8173A3780E75}"/>
              </a:ext>
            </a:extLst>
          </p:cNvPr>
          <p:cNvCxnSpPr>
            <a:cxnSpLocks/>
          </p:cNvCxnSpPr>
          <p:nvPr/>
        </p:nvCxnSpPr>
        <p:spPr>
          <a:xfrm>
            <a:off x="8559825" y="1618691"/>
            <a:ext cx="0" cy="5220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תיבת טקסט 43">
            <a:extLst>
              <a:ext uri="{FF2B5EF4-FFF2-40B4-BE49-F238E27FC236}">
                <a16:creationId xmlns="" xmlns:a16="http://schemas.microsoft.com/office/drawing/2014/main" id="{89C6A57D-7D5D-48F1-805A-F000797C5721}"/>
              </a:ext>
            </a:extLst>
          </p:cNvPr>
          <p:cNvSpPr txBox="1"/>
          <p:nvPr/>
        </p:nvSpPr>
        <p:spPr>
          <a:xfrm>
            <a:off x="2567636" y="1638786"/>
            <a:ext cx="1872000" cy="5144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ts val="26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שילוב שיקולים חברתיים בתהליכי התכנון וההתחדשות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ts val="26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משילות משתפת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ts val="26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הגדרת תפקידים ברשות המקומית המתווכים בין הרשות לקהילה בפרויקטים של בינוי והתחדשות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ts val="26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תכנון אורבני מוכוון קהילתיות וקיימות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="" xmlns:a16="http://schemas.microsoft.com/office/drawing/2014/main" id="{709CF5D8-D2A7-42F2-8205-742645FA672E}"/>
              </a:ext>
            </a:extLst>
          </p:cNvPr>
          <p:cNvSpPr txBox="1"/>
          <p:nvPr/>
        </p:nvSpPr>
        <p:spPr>
          <a:xfrm>
            <a:off x="572573" y="1660679"/>
            <a:ext cx="1872000" cy="5106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95250">
              <a:lnSpc>
                <a:spcPts val="19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רגולציה של תהליכי תכנון, בינוי והתחדשות המגנים על האינטרס של תושבים וקהילות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ts val="19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בניית מנגנוני פיקוח על תהליכי התכנון, בינוי והתחדשות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ts val="19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הגברת מעורבות משרד הרווחה והשירותים החברתיים בתהליכי תכנון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95250">
              <a:lnSpc>
                <a:spcPts val="19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פרויקטים לאומיים כמו: דיור ציבורי ודיור בר-השגה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="" xmlns:a16="http://schemas.microsoft.com/office/drawing/2014/main" id="{97F790DA-9A10-4260-9C93-5885208F5CDD}"/>
              </a:ext>
            </a:extLst>
          </p:cNvPr>
          <p:cNvSpPr txBox="1"/>
          <p:nvPr/>
        </p:nvSpPr>
        <p:spPr>
          <a:xfrm>
            <a:off x="8632311" y="1223649"/>
            <a:ext cx="188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קהילתיות: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תיבת טקסט 53">
            <a:extLst>
              <a:ext uri="{FF2B5EF4-FFF2-40B4-BE49-F238E27FC236}">
                <a16:creationId xmlns="" xmlns:a16="http://schemas.microsoft.com/office/drawing/2014/main" id="{8FAB1B53-FEEF-4481-ACEC-82EE87EAC1E7}"/>
              </a:ext>
            </a:extLst>
          </p:cNvPr>
          <p:cNvSpPr txBox="1"/>
          <p:nvPr/>
        </p:nvSpPr>
        <p:spPr>
          <a:xfrm>
            <a:off x="6502336" y="1223649"/>
            <a:ext cx="2057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 algn="ctr"/>
            <a:r>
              <a:rPr lang="he-IL" u="sng" dirty="0">
                <a:solidFill>
                  <a:srgbClr val="002060"/>
                </a:solidFill>
              </a:rPr>
              <a:t>יכולות קהילתיות:</a:t>
            </a:r>
            <a:endParaRPr lang="en-US" u="sng" dirty="0">
              <a:solidFill>
                <a:srgbClr val="002060"/>
              </a:solidFill>
            </a:endParaRPr>
          </a:p>
        </p:txBody>
      </p:sp>
      <p:cxnSp>
        <p:nvCxnSpPr>
          <p:cNvPr id="56" name="מחבר ישר 55">
            <a:extLst>
              <a:ext uri="{FF2B5EF4-FFF2-40B4-BE49-F238E27FC236}">
                <a16:creationId xmlns="" xmlns:a16="http://schemas.microsoft.com/office/drawing/2014/main" id="{6CCDB6D4-DB4D-4386-9B9E-7BCCF101619E}"/>
              </a:ext>
            </a:extLst>
          </p:cNvPr>
          <p:cNvCxnSpPr>
            <a:cxnSpLocks/>
          </p:cNvCxnSpPr>
          <p:nvPr/>
        </p:nvCxnSpPr>
        <p:spPr>
          <a:xfrm>
            <a:off x="6502336" y="1618691"/>
            <a:ext cx="0" cy="5220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="" xmlns:a16="http://schemas.microsoft.com/office/drawing/2014/main" id="{039D43E3-EEFC-4978-8B2B-3337CB2DBACA}"/>
              </a:ext>
            </a:extLst>
          </p:cNvPr>
          <p:cNvCxnSpPr>
            <a:cxnSpLocks/>
          </p:cNvCxnSpPr>
          <p:nvPr/>
        </p:nvCxnSpPr>
        <p:spPr>
          <a:xfrm>
            <a:off x="4489297" y="1618691"/>
            <a:ext cx="0" cy="5220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>
            <a:extLst>
              <a:ext uri="{FF2B5EF4-FFF2-40B4-BE49-F238E27FC236}">
                <a16:creationId xmlns="" xmlns:a16="http://schemas.microsoft.com/office/drawing/2014/main" id="{02DB23FD-8D0E-40BC-BDC0-B5E75E96A743}"/>
              </a:ext>
            </a:extLst>
          </p:cNvPr>
          <p:cNvCxnSpPr>
            <a:cxnSpLocks/>
          </p:cNvCxnSpPr>
          <p:nvPr/>
        </p:nvCxnSpPr>
        <p:spPr>
          <a:xfrm>
            <a:off x="2476258" y="1618691"/>
            <a:ext cx="0" cy="5220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תיבת טקסט 58">
            <a:extLst>
              <a:ext uri="{FF2B5EF4-FFF2-40B4-BE49-F238E27FC236}">
                <a16:creationId xmlns="" xmlns:a16="http://schemas.microsoft.com/office/drawing/2014/main" id="{2EF4F82D-FA56-42E2-95B7-EE7E22B6C646}"/>
              </a:ext>
            </a:extLst>
          </p:cNvPr>
          <p:cNvSpPr txBox="1"/>
          <p:nvPr/>
        </p:nvSpPr>
        <p:spPr>
          <a:xfrm>
            <a:off x="2476257" y="1223649"/>
            <a:ext cx="2013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הרשות המקומית: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תיבת טקסט 59">
            <a:extLst>
              <a:ext uri="{FF2B5EF4-FFF2-40B4-BE49-F238E27FC236}">
                <a16:creationId xmlns="" xmlns:a16="http://schemas.microsoft.com/office/drawing/2014/main" id="{5DB97162-E0B6-4572-9080-EB3339B33309}"/>
              </a:ext>
            </a:extLst>
          </p:cNvPr>
          <p:cNvSpPr txBox="1"/>
          <p:nvPr/>
        </p:nvSpPr>
        <p:spPr>
          <a:xfrm>
            <a:off x="4292600" y="1223649"/>
            <a:ext cx="241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lvl="1" indent="0" algn="ctr" defTabSz="914400" rtl="1" eaLnBrk="1" latinLnBrk="0" hangingPunct="1">
              <a:spcBef>
                <a:spcPts val="600"/>
              </a:spcBef>
              <a:spcAft>
                <a:spcPts val="0"/>
              </a:spcAft>
              <a:buFont typeface="Calibri"/>
              <a:buNone/>
            </a:pPr>
            <a:r>
              <a:rPr lang="he-IL" b="1" u="sng" kern="1200" baseline="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חברה אזרחית ומגזר עסקי:</a:t>
            </a:r>
            <a:endParaRPr lang="en-US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תיבת טקסט 60">
            <a:extLst>
              <a:ext uri="{FF2B5EF4-FFF2-40B4-BE49-F238E27FC236}">
                <a16:creationId xmlns="" xmlns:a16="http://schemas.microsoft.com/office/drawing/2014/main" id="{C6EFD0F2-6D8D-41C8-AE59-F9818265CD91}"/>
              </a:ext>
            </a:extLst>
          </p:cNvPr>
          <p:cNvSpPr txBox="1"/>
          <p:nvPr/>
        </p:nvSpPr>
        <p:spPr>
          <a:xfrm>
            <a:off x="572573" y="1225922"/>
            <a:ext cx="1903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2pPr marL="41910" lvl="1" algn="just">
              <a:spcBef>
                <a:spcPts val="600"/>
              </a:spcBef>
              <a:spcAft>
                <a:spcPts val="0"/>
              </a:spcAft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41910" lvl="1" algn="ctr" defTabSz="914400" rtl="1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he-IL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מדינה ומדיניות:</a:t>
            </a:r>
            <a:endParaRPr lang="en-US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5" name="מחבר ישר 74">
            <a:extLst>
              <a:ext uri="{FF2B5EF4-FFF2-40B4-BE49-F238E27FC236}">
                <a16:creationId xmlns="" xmlns:a16="http://schemas.microsoft.com/office/drawing/2014/main" id="{67491E90-92F8-4F37-8EE8-164C96D6CCA1}"/>
              </a:ext>
            </a:extLst>
          </p:cNvPr>
          <p:cNvCxnSpPr>
            <a:cxnSpLocks/>
          </p:cNvCxnSpPr>
          <p:nvPr/>
        </p:nvCxnSpPr>
        <p:spPr>
          <a:xfrm>
            <a:off x="10528413" y="1618691"/>
            <a:ext cx="0" cy="522000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 hidden="1">
            <a:extLst>
              <a:ext uri="{FF2B5EF4-FFF2-40B4-BE49-F238E27FC236}">
                <a16:creationId xmlns="" xmlns:a16="http://schemas.microsoft.com/office/drawing/2014/main" id="{40C55D4B-92AB-434F-AB43-27FEBD77D00E}"/>
              </a:ext>
            </a:extLst>
          </p:cNvPr>
          <p:cNvSpPr/>
          <p:nvPr/>
        </p:nvSpPr>
        <p:spPr>
          <a:xfrm>
            <a:off x="3347884" y="2794820"/>
            <a:ext cx="8844116" cy="4060792"/>
          </a:xfrm>
          <a:prstGeom prst="diagStripe">
            <a:avLst>
              <a:gd name="adj" fmla="val 84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CA01DA3B-FEFC-4BEE-B099-31EE6313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מטרות ושלבי המחקר</a:t>
            </a:r>
            <a:r>
              <a:rPr lang="en-US" sz="32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endParaRPr lang="he-IL" dirty="0"/>
          </a:p>
        </p:txBody>
      </p:sp>
      <p:sp>
        <p:nvSpPr>
          <p:cNvPr id="29" name="תיבת טקסט 28">
            <a:extLst>
              <a:ext uri="{FF2B5EF4-FFF2-40B4-BE49-F238E27FC236}">
                <a16:creationId xmlns="" xmlns:a16="http://schemas.microsoft.com/office/drawing/2014/main" id="{2043A1FA-0EC6-4FEF-BB17-7B3102B222D2}"/>
              </a:ext>
            </a:extLst>
          </p:cNvPr>
          <p:cNvSpPr txBox="1"/>
          <p:nvPr/>
        </p:nvSpPr>
        <p:spPr>
          <a:xfrm>
            <a:off x="3160694" y="1726326"/>
            <a:ext cx="8535807" cy="240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הוגדרו 3 מטרות למחקר שיערכו ב-3 שלבים עיקריים: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לאפיין ולהגיע להגדרה מוסכמת לגבי המושג קהילה מיטיבה וגבולותיו – </a:t>
            </a:r>
            <a:r>
              <a:rPr lang="he-IL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מטרתו של מסמך זה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לגבש מערך תוצאות ומדדים לקהילה מיטיבה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לזהות בנק פרקטיקות אפקטיביות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Best Practices</a:t>
            </a: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) לבניית קהילה מיטיבה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="" xmlns:a16="http://schemas.microsoft.com/office/drawing/2014/main" id="{F2040829-9AE8-449B-90A2-798D85FB3264}"/>
              </a:ext>
            </a:extLst>
          </p:cNvPr>
          <p:cNvSpPr/>
          <p:nvPr/>
        </p:nvSpPr>
        <p:spPr>
          <a:xfrm>
            <a:off x="0" y="5788250"/>
            <a:ext cx="6530048" cy="105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קבוצה 2">
            <a:extLst>
              <a:ext uri="{FF2B5EF4-FFF2-40B4-BE49-F238E27FC236}">
                <a16:creationId xmlns="" xmlns:a16="http://schemas.microsoft.com/office/drawing/2014/main" id="{1E13EF97-311D-40F8-B4BA-FDDE0E0434C4}"/>
              </a:ext>
            </a:extLst>
          </p:cNvPr>
          <p:cNvGrpSpPr/>
          <p:nvPr/>
        </p:nvGrpSpPr>
        <p:grpSpPr>
          <a:xfrm>
            <a:off x="314758" y="3218861"/>
            <a:ext cx="5781242" cy="4231805"/>
            <a:chOff x="2092960" y="1148080"/>
            <a:chExt cx="7970520" cy="6274623"/>
          </a:xfrm>
        </p:grpSpPr>
        <p:grpSp>
          <p:nvGrpSpPr>
            <p:cNvPr id="7" name="קבוצה 6">
              <a:extLst>
                <a:ext uri="{FF2B5EF4-FFF2-40B4-BE49-F238E27FC236}">
                  <a16:creationId xmlns="" xmlns:a16="http://schemas.microsoft.com/office/drawing/2014/main" id="{05AAAC89-F797-4F6E-816F-3083FF3A24CA}"/>
                </a:ext>
              </a:extLst>
            </p:cNvPr>
            <p:cNvGrpSpPr/>
            <p:nvPr/>
          </p:nvGrpSpPr>
          <p:grpSpPr>
            <a:xfrm>
              <a:off x="2092960" y="1148080"/>
              <a:ext cx="7970520" cy="6274623"/>
              <a:chOff x="2128520" y="1148080"/>
              <a:chExt cx="7934960" cy="6791222"/>
            </a:xfrm>
          </p:grpSpPr>
          <p:sp>
            <p:nvSpPr>
              <p:cNvPr id="111" name="Freeform 9">
                <a:extLst>
                  <a:ext uri="{FF2B5EF4-FFF2-40B4-BE49-F238E27FC236}">
                    <a16:creationId xmlns="" xmlns:a16="http://schemas.microsoft.com/office/drawing/2014/main" id="{14A2E7C5-C439-47F1-8616-A8CFB7284E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8520" y="1974605"/>
                <a:ext cx="2222454" cy="2265632"/>
              </a:xfrm>
              <a:custGeom>
                <a:avLst/>
                <a:gdLst>
                  <a:gd name="T0" fmla="*/ 593 w 1186"/>
                  <a:gd name="T1" fmla="*/ 0 h 1187"/>
                  <a:gd name="T2" fmla="*/ 0 w 1186"/>
                  <a:gd name="T3" fmla="*/ 593 h 1187"/>
                  <a:gd name="T4" fmla="*/ 593 w 1186"/>
                  <a:gd name="T5" fmla="*/ 1187 h 1187"/>
                  <a:gd name="T6" fmla="*/ 1186 w 1186"/>
                  <a:gd name="T7" fmla="*/ 593 h 1187"/>
                  <a:gd name="T8" fmla="*/ 593 w 1186"/>
                  <a:gd name="T9" fmla="*/ 0 h 1187"/>
                  <a:gd name="T10" fmla="*/ 593 w 1186"/>
                  <a:gd name="T11" fmla="*/ 1077 h 1187"/>
                  <a:gd name="T12" fmla="*/ 110 w 1186"/>
                  <a:gd name="T13" fmla="*/ 593 h 1187"/>
                  <a:gd name="T14" fmla="*/ 593 w 1186"/>
                  <a:gd name="T15" fmla="*/ 110 h 1187"/>
                  <a:gd name="T16" fmla="*/ 1076 w 1186"/>
                  <a:gd name="T17" fmla="*/ 593 h 1187"/>
                  <a:gd name="T18" fmla="*/ 593 w 1186"/>
                  <a:gd name="T19" fmla="*/ 1077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6" h="1187">
                    <a:moveTo>
                      <a:pt x="593" y="0"/>
                    </a:moveTo>
                    <a:cubicBezTo>
                      <a:pt x="266" y="0"/>
                      <a:pt x="0" y="266"/>
                      <a:pt x="0" y="593"/>
                    </a:cubicBezTo>
                    <a:cubicBezTo>
                      <a:pt x="0" y="921"/>
                      <a:pt x="266" y="1187"/>
                      <a:pt x="593" y="1187"/>
                    </a:cubicBezTo>
                    <a:cubicBezTo>
                      <a:pt x="921" y="1187"/>
                      <a:pt x="1186" y="921"/>
                      <a:pt x="1186" y="593"/>
                    </a:cubicBezTo>
                    <a:cubicBezTo>
                      <a:pt x="1186" y="266"/>
                      <a:pt x="921" y="0"/>
                      <a:pt x="593" y="0"/>
                    </a:cubicBezTo>
                    <a:close/>
                    <a:moveTo>
                      <a:pt x="593" y="1077"/>
                    </a:moveTo>
                    <a:cubicBezTo>
                      <a:pt x="326" y="1077"/>
                      <a:pt x="110" y="860"/>
                      <a:pt x="110" y="593"/>
                    </a:cubicBezTo>
                    <a:cubicBezTo>
                      <a:pt x="110" y="327"/>
                      <a:pt x="326" y="110"/>
                      <a:pt x="593" y="110"/>
                    </a:cubicBezTo>
                    <a:cubicBezTo>
                      <a:pt x="860" y="110"/>
                      <a:pt x="1076" y="327"/>
                      <a:pt x="1076" y="593"/>
                    </a:cubicBezTo>
                    <a:cubicBezTo>
                      <a:pt x="1076" y="860"/>
                      <a:pt x="860" y="1077"/>
                      <a:pt x="593" y="10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112" name="Freeform 12">
                <a:extLst>
                  <a:ext uri="{FF2B5EF4-FFF2-40B4-BE49-F238E27FC236}">
                    <a16:creationId xmlns="" xmlns:a16="http://schemas.microsoft.com/office/drawing/2014/main" id="{094E30B0-124F-4E08-99A4-50691D8B6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6105" y="1974605"/>
                <a:ext cx="2223965" cy="2265632"/>
              </a:xfrm>
              <a:custGeom>
                <a:avLst/>
                <a:gdLst>
                  <a:gd name="T0" fmla="*/ 593 w 1187"/>
                  <a:gd name="T1" fmla="*/ 0 h 1187"/>
                  <a:gd name="T2" fmla="*/ 0 w 1187"/>
                  <a:gd name="T3" fmla="*/ 593 h 1187"/>
                  <a:gd name="T4" fmla="*/ 593 w 1187"/>
                  <a:gd name="T5" fmla="*/ 1187 h 1187"/>
                  <a:gd name="T6" fmla="*/ 1187 w 1187"/>
                  <a:gd name="T7" fmla="*/ 593 h 1187"/>
                  <a:gd name="T8" fmla="*/ 593 w 1187"/>
                  <a:gd name="T9" fmla="*/ 0 h 1187"/>
                  <a:gd name="T10" fmla="*/ 593 w 1187"/>
                  <a:gd name="T11" fmla="*/ 1077 h 1187"/>
                  <a:gd name="T12" fmla="*/ 110 w 1187"/>
                  <a:gd name="T13" fmla="*/ 593 h 1187"/>
                  <a:gd name="T14" fmla="*/ 593 w 1187"/>
                  <a:gd name="T15" fmla="*/ 110 h 1187"/>
                  <a:gd name="T16" fmla="*/ 1077 w 1187"/>
                  <a:gd name="T17" fmla="*/ 593 h 1187"/>
                  <a:gd name="T18" fmla="*/ 593 w 1187"/>
                  <a:gd name="T19" fmla="*/ 1077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7" h="1187">
                    <a:moveTo>
                      <a:pt x="593" y="0"/>
                    </a:moveTo>
                    <a:cubicBezTo>
                      <a:pt x="266" y="0"/>
                      <a:pt x="0" y="266"/>
                      <a:pt x="0" y="593"/>
                    </a:cubicBezTo>
                    <a:cubicBezTo>
                      <a:pt x="0" y="921"/>
                      <a:pt x="266" y="1187"/>
                      <a:pt x="593" y="1187"/>
                    </a:cubicBezTo>
                    <a:cubicBezTo>
                      <a:pt x="921" y="1187"/>
                      <a:pt x="1187" y="921"/>
                      <a:pt x="1187" y="593"/>
                    </a:cubicBezTo>
                    <a:cubicBezTo>
                      <a:pt x="1187" y="266"/>
                      <a:pt x="921" y="0"/>
                      <a:pt x="593" y="0"/>
                    </a:cubicBezTo>
                    <a:close/>
                    <a:moveTo>
                      <a:pt x="593" y="1077"/>
                    </a:moveTo>
                    <a:cubicBezTo>
                      <a:pt x="327" y="1077"/>
                      <a:pt x="110" y="860"/>
                      <a:pt x="110" y="593"/>
                    </a:cubicBezTo>
                    <a:cubicBezTo>
                      <a:pt x="110" y="327"/>
                      <a:pt x="327" y="110"/>
                      <a:pt x="593" y="110"/>
                    </a:cubicBezTo>
                    <a:cubicBezTo>
                      <a:pt x="860" y="110"/>
                      <a:pt x="1077" y="327"/>
                      <a:pt x="1077" y="593"/>
                    </a:cubicBezTo>
                    <a:cubicBezTo>
                      <a:pt x="1077" y="860"/>
                      <a:pt x="860" y="1077"/>
                      <a:pt x="593" y="1077"/>
                    </a:cubicBezTo>
                    <a:close/>
                  </a:path>
                </a:pathLst>
              </a:custGeom>
              <a:solidFill>
                <a:srgbClr val="1E4E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 dirty="0"/>
              </a:p>
            </p:txBody>
          </p:sp>
          <p:sp>
            <p:nvSpPr>
              <p:cNvPr id="113" name="Freeform 15">
                <a:extLst>
                  <a:ext uri="{FF2B5EF4-FFF2-40B4-BE49-F238E27FC236}">
                    <a16:creationId xmlns="" xmlns:a16="http://schemas.microsoft.com/office/drawing/2014/main" id="{A3C2FC83-1D77-40FE-A68D-07E24A8A1A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41026" y="1974605"/>
                <a:ext cx="2222454" cy="2265632"/>
              </a:xfrm>
              <a:custGeom>
                <a:avLst/>
                <a:gdLst>
                  <a:gd name="T0" fmla="*/ 593 w 1186"/>
                  <a:gd name="T1" fmla="*/ 0 h 1187"/>
                  <a:gd name="T2" fmla="*/ 0 w 1186"/>
                  <a:gd name="T3" fmla="*/ 593 h 1187"/>
                  <a:gd name="T4" fmla="*/ 593 w 1186"/>
                  <a:gd name="T5" fmla="*/ 1187 h 1187"/>
                  <a:gd name="T6" fmla="*/ 1186 w 1186"/>
                  <a:gd name="T7" fmla="*/ 593 h 1187"/>
                  <a:gd name="T8" fmla="*/ 593 w 1186"/>
                  <a:gd name="T9" fmla="*/ 0 h 1187"/>
                  <a:gd name="T10" fmla="*/ 593 w 1186"/>
                  <a:gd name="T11" fmla="*/ 1077 h 1187"/>
                  <a:gd name="T12" fmla="*/ 110 w 1186"/>
                  <a:gd name="T13" fmla="*/ 593 h 1187"/>
                  <a:gd name="T14" fmla="*/ 593 w 1186"/>
                  <a:gd name="T15" fmla="*/ 110 h 1187"/>
                  <a:gd name="T16" fmla="*/ 1076 w 1186"/>
                  <a:gd name="T17" fmla="*/ 593 h 1187"/>
                  <a:gd name="T18" fmla="*/ 593 w 1186"/>
                  <a:gd name="T19" fmla="*/ 1077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6" h="1187">
                    <a:moveTo>
                      <a:pt x="593" y="0"/>
                    </a:moveTo>
                    <a:cubicBezTo>
                      <a:pt x="265" y="0"/>
                      <a:pt x="0" y="266"/>
                      <a:pt x="0" y="593"/>
                    </a:cubicBezTo>
                    <a:cubicBezTo>
                      <a:pt x="0" y="921"/>
                      <a:pt x="265" y="1187"/>
                      <a:pt x="593" y="1187"/>
                    </a:cubicBezTo>
                    <a:cubicBezTo>
                      <a:pt x="920" y="1187"/>
                      <a:pt x="1186" y="921"/>
                      <a:pt x="1186" y="593"/>
                    </a:cubicBezTo>
                    <a:cubicBezTo>
                      <a:pt x="1186" y="266"/>
                      <a:pt x="920" y="0"/>
                      <a:pt x="593" y="0"/>
                    </a:cubicBezTo>
                    <a:close/>
                    <a:moveTo>
                      <a:pt x="593" y="1077"/>
                    </a:moveTo>
                    <a:cubicBezTo>
                      <a:pt x="326" y="1077"/>
                      <a:pt x="110" y="860"/>
                      <a:pt x="110" y="593"/>
                    </a:cubicBezTo>
                    <a:cubicBezTo>
                      <a:pt x="110" y="327"/>
                      <a:pt x="326" y="110"/>
                      <a:pt x="593" y="110"/>
                    </a:cubicBezTo>
                    <a:cubicBezTo>
                      <a:pt x="860" y="110"/>
                      <a:pt x="1076" y="327"/>
                      <a:pt x="1076" y="593"/>
                    </a:cubicBezTo>
                    <a:cubicBezTo>
                      <a:pt x="1076" y="860"/>
                      <a:pt x="860" y="1077"/>
                      <a:pt x="593" y="10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="" xmlns:a16="http://schemas.microsoft.com/office/drawing/2014/main" id="{0D53FDE8-3592-4586-8251-666649052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569" y="1148080"/>
                <a:ext cx="1974675" cy="911178"/>
              </a:xfrm>
              <a:custGeom>
                <a:avLst/>
                <a:gdLst>
                  <a:gd name="T0" fmla="*/ 0 w 1054"/>
                  <a:gd name="T1" fmla="*/ 477 h 477"/>
                  <a:gd name="T2" fmla="*/ 1054 w 1054"/>
                  <a:gd name="T3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4" h="477">
                    <a:moveTo>
                      <a:pt x="0" y="477"/>
                    </a:moveTo>
                    <a:cubicBezTo>
                      <a:pt x="0" y="477"/>
                      <a:pt x="493" y="0"/>
                      <a:pt x="1054" y="47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="" xmlns:a16="http://schemas.microsoft.com/office/drawing/2014/main" id="{2CB96A20-FA33-4448-9918-8574FD8B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498" y="1814533"/>
                <a:ext cx="352027" cy="297057"/>
              </a:xfrm>
              <a:custGeom>
                <a:avLst/>
                <a:gdLst>
                  <a:gd name="T0" fmla="*/ 162 w 188"/>
                  <a:gd name="T1" fmla="*/ 155 h 155"/>
                  <a:gd name="T2" fmla="*/ 188 w 188"/>
                  <a:gd name="T3" fmla="*/ 126 h 155"/>
                  <a:gd name="T4" fmla="*/ 18 w 188"/>
                  <a:gd name="T5" fmla="*/ 0 h 155"/>
                  <a:gd name="T6" fmla="*/ 0 w 188"/>
                  <a:gd name="T7" fmla="*/ 33 h 155"/>
                  <a:gd name="T8" fmla="*/ 162 w 188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55">
                    <a:moveTo>
                      <a:pt x="162" y="155"/>
                    </a:moveTo>
                    <a:cubicBezTo>
                      <a:pt x="162" y="155"/>
                      <a:pt x="188" y="126"/>
                      <a:pt x="188" y="126"/>
                    </a:cubicBezTo>
                    <a:cubicBezTo>
                      <a:pt x="188" y="126"/>
                      <a:pt x="129" y="51"/>
                      <a:pt x="18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03" y="84"/>
                      <a:pt x="162" y="1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="" xmlns:a16="http://schemas.microsoft.com/office/drawing/2014/main" id="{E4266EC2-49F2-40EE-8CFF-094818BD9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669" y="4157123"/>
                <a:ext cx="1976185" cy="912717"/>
              </a:xfrm>
              <a:custGeom>
                <a:avLst/>
                <a:gdLst>
                  <a:gd name="T0" fmla="*/ 1054 w 1054"/>
                  <a:gd name="T1" fmla="*/ 0 h 478"/>
                  <a:gd name="T2" fmla="*/ 0 w 1054"/>
                  <a:gd name="T3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4" h="478">
                    <a:moveTo>
                      <a:pt x="1054" y="0"/>
                    </a:moveTo>
                    <a:cubicBezTo>
                      <a:pt x="1054" y="0"/>
                      <a:pt x="562" y="478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="" xmlns:a16="http://schemas.microsoft.com/office/drawing/2014/main" id="{FEFFD00D-BF21-4536-8791-5A262BA6C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833" y="4104792"/>
                <a:ext cx="365625" cy="295517"/>
              </a:xfrm>
              <a:custGeom>
                <a:avLst/>
                <a:gdLst>
                  <a:gd name="T0" fmla="*/ 33 w 195"/>
                  <a:gd name="T1" fmla="*/ 1 h 155"/>
                  <a:gd name="T2" fmla="*/ 0 w 195"/>
                  <a:gd name="T3" fmla="*/ 21 h 155"/>
                  <a:gd name="T4" fmla="*/ 177 w 195"/>
                  <a:gd name="T5" fmla="*/ 155 h 155"/>
                  <a:gd name="T6" fmla="*/ 195 w 195"/>
                  <a:gd name="T7" fmla="*/ 122 h 155"/>
                  <a:gd name="T8" fmla="*/ 33 w 195"/>
                  <a:gd name="T9" fmla="*/ 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55">
                    <a:moveTo>
                      <a:pt x="33" y="1"/>
                    </a:moveTo>
                    <a:cubicBezTo>
                      <a:pt x="33" y="0"/>
                      <a:pt x="0" y="21"/>
                      <a:pt x="0" y="21"/>
                    </a:cubicBezTo>
                    <a:cubicBezTo>
                      <a:pt x="0" y="21"/>
                      <a:pt x="66" y="104"/>
                      <a:pt x="177" y="155"/>
                    </a:cubicBezTo>
                    <a:cubicBezTo>
                      <a:pt x="195" y="122"/>
                      <a:pt x="195" y="122"/>
                      <a:pt x="195" y="122"/>
                    </a:cubicBezTo>
                    <a:cubicBezTo>
                      <a:pt x="195" y="122"/>
                      <a:pt x="93" y="71"/>
                      <a:pt x="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="" xmlns:a16="http://schemas.microsoft.com/office/drawing/2014/main" id="{09527B7A-6380-452F-8045-1330912B8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348" y="4075548"/>
                <a:ext cx="368646" cy="301674"/>
              </a:xfrm>
              <a:custGeom>
                <a:avLst/>
                <a:gdLst>
                  <a:gd name="T0" fmla="*/ 1 w 197"/>
                  <a:gd name="T1" fmla="*/ 126 h 158"/>
                  <a:gd name="T2" fmla="*/ 23 w 197"/>
                  <a:gd name="T3" fmla="*/ 158 h 158"/>
                  <a:gd name="T4" fmla="*/ 197 w 197"/>
                  <a:gd name="T5" fmla="*/ 12 h 158"/>
                  <a:gd name="T6" fmla="*/ 159 w 197"/>
                  <a:gd name="T7" fmla="*/ 0 h 158"/>
                  <a:gd name="T8" fmla="*/ 1 w 197"/>
                  <a:gd name="T9" fmla="*/ 12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58">
                    <a:moveTo>
                      <a:pt x="1" y="126"/>
                    </a:moveTo>
                    <a:cubicBezTo>
                      <a:pt x="0" y="126"/>
                      <a:pt x="23" y="158"/>
                      <a:pt x="23" y="158"/>
                    </a:cubicBezTo>
                    <a:cubicBezTo>
                      <a:pt x="23" y="158"/>
                      <a:pt x="130" y="101"/>
                      <a:pt x="197" y="12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84" y="86"/>
                      <a:pt x="1" y="126"/>
                    </a:cubicBezTo>
                    <a:close/>
                  </a:path>
                </a:pathLst>
              </a:custGeom>
              <a:solidFill>
                <a:srgbClr val="1E4E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="" xmlns:a16="http://schemas.microsoft.com/office/drawing/2014/main" id="{D3CACB02-C0C0-4848-8E00-1A4F0A1D3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820" y="1800681"/>
                <a:ext cx="371668" cy="287821"/>
              </a:xfrm>
              <a:custGeom>
                <a:avLst/>
                <a:gdLst>
                  <a:gd name="T0" fmla="*/ 197 w 198"/>
                  <a:gd name="T1" fmla="*/ 33 h 151"/>
                  <a:gd name="T2" fmla="*/ 178 w 198"/>
                  <a:gd name="T3" fmla="*/ 0 h 151"/>
                  <a:gd name="T4" fmla="*/ 0 w 198"/>
                  <a:gd name="T5" fmla="*/ 132 h 151"/>
                  <a:gd name="T6" fmla="*/ 33 w 198"/>
                  <a:gd name="T7" fmla="*/ 151 h 151"/>
                  <a:gd name="T8" fmla="*/ 197 w 198"/>
                  <a:gd name="T9" fmla="*/ 3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51">
                    <a:moveTo>
                      <a:pt x="197" y="33"/>
                    </a:moveTo>
                    <a:cubicBezTo>
                      <a:pt x="198" y="34"/>
                      <a:pt x="178" y="0"/>
                      <a:pt x="178" y="0"/>
                    </a:cubicBezTo>
                    <a:cubicBezTo>
                      <a:pt x="178" y="0"/>
                      <a:pt x="71" y="46"/>
                      <a:pt x="0" y="132"/>
                    </a:cubicBezTo>
                    <a:cubicBezTo>
                      <a:pt x="33" y="151"/>
                      <a:pt x="33" y="151"/>
                      <a:pt x="33" y="151"/>
                    </a:cubicBezTo>
                    <a:cubicBezTo>
                      <a:pt x="33" y="151"/>
                      <a:pt x="112" y="69"/>
                      <a:pt x="197" y="33"/>
                    </a:cubicBezTo>
                    <a:close/>
                  </a:path>
                </a:pathLst>
              </a:custGeom>
              <a:solidFill>
                <a:srgbClr val="1E4E7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130" name="Circle: Hollow 129">
                <a:extLst>
                  <a:ext uri="{FF2B5EF4-FFF2-40B4-BE49-F238E27FC236}">
                    <a16:creationId xmlns="" xmlns:a16="http://schemas.microsoft.com/office/drawing/2014/main" id="{8AADBA79-2EA1-4B65-B388-12202B9B196B}"/>
                  </a:ext>
                </a:extLst>
              </p:cNvPr>
              <p:cNvSpPr/>
              <p:nvPr/>
            </p:nvSpPr>
            <p:spPr>
              <a:xfrm>
                <a:off x="2332818" y="2184126"/>
                <a:ext cx="1813858" cy="1847842"/>
              </a:xfrm>
              <a:prstGeom prst="donut">
                <a:avLst>
                  <a:gd name="adj" fmla="val 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95000" sy="95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Circle: Hollow 130">
                <a:extLst>
                  <a:ext uri="{FF2B5EF4-FFF2-40B4-BE49-F238E27FC236}">
                    <a16:creationId xmlns="" xmlns:a16="http://schemas.microsoft.com/office/drawing/2014/main" id="{9E632BAF-0BB9-405F-8862-56EADDEA2A9A}"/>
                  </a:ext>
                </a:extLst>
              </p:cNvPr>
              <p:cNvSpPr/>
              <p:nvPr/>
            </p:nvSpPr>
            <p:spPr>
              <a:xfrm>
                <a:off x="5223227" y="2163921"/>
                <a:ext cx="1813858" cy="1847842"/>
              </a:xfrm>
              <a:prstGeom prst="donut">
                <a:avLst>
                  <a:gd name="adj" fmla="val 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95000" sy="95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Circle: Hollow 131">
                <a:extLst>
                  <a:ext uri="{FF2B5EF4-FFF2-40B4-BE49-F238E27FC236}">
                    <a16:creationId xmlns="" xmlns:a16="http://schemas.microsoft.com/office/drawing/2014/main" id="{14452878-7B92-4458-90D9-86B619AF1DD9}"/>
                  </a:ext>
                </a:extLst>
              </p:cNvPr>
              <p:cNvSpPr/>
              <p:nvPr/>
            </p:nvSpPr>
            <p:spPr>
              <a:xfrm>
                <a:off x="8053937" y="2163921"/>
                <a:ext cx="1813858" cy="1847842"/>
              </a:xfrm>
              <a:prstGeom prst="donut">
                <a:avLst>
                  <a:gd name="adj" fmla="val 92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95000" sy="95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="" xmlns:a16="http://schemas.microsoft.com/office/drawing/2014/main" id="{649E3C17-8B2A-4DFF-80D2-86CB09EB4C6E}"/>
                  </a:ext>
                </a:extLst>
              </p:cNvPr>
              <p:cNvSpPr txBox="1"/>
              <p:nvPr/>
            </p:nvSpPr>
            <p:spPr>
              <a:xfrm>
                <a:off x="8093546" y="2315484"/>
                <a:ext cx="1717414" cy="1654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01</a:t>
                </a:r>
                <a:endParaRPr lang="en-GB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he-IL" sz="1100" dirty="0">
                    <a:effectLst/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אפיון קהילה מיטיבה בזיקה </a:t>
                </a:r>
                <a:r>
                  <a:rPr lang="he-IL" sz="1100" dirty="0" smtClean="0">
                    <a:effectLst/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למוביליות, חוסן </a:t>
                </a:r>
                <a:r>
                  <a:rPr lang="he-IL" sz="1100" dirty="0">
                    <a:effectLst/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ואיכות חיים</a:t>
                </a:r>
                <a:endParaRPr lang="en-US" sz="1100" dirty="0">
                  <a:effectLst/>
                  <a:latin typeface="Calibri" panose="020F0502020204030204" pitchFamily="34" charset="0"/>
                  <a:ea typeface="Calibri"/>
                  <a:cs typeface="Calibri" panose="020F0502020204030204" pitchFamily="34" charset="0"/>
                </a:endParaRPr>
              </a:p>
              <a:p>
                <a:pPr algn="ctr"/>
                <a:endParaRPr lang="en-IN" sz="8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2" name="TextBox 138">
                <a:extLst>
                  <a:ext uri="{FF2B5EF4-FFF2-40B4-BE49-F238E27FC236}">
                    <a16:creationId xmlns="" xmlns:a16="http://schemas.microsoft.com/office/drawing/2014/main" id="{A75FAA1B-5C02-4F17-B948-C3176B6D2051}"/>
                  </a:ext>
                </a:extLst>
              </p:cNvPr>
              <p:cNvSpPr txBox="1"/>
              <p:nvPr/>
            </p:nvSpPr>
            <p:spPr>
              <a:xfrm>
                <a:off x="2432040" y="2307877"/>
                <a:ext cx="1615413" cy="1503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03</a:t>
                </a:r>
                <a:endParaRPr lang="en-GB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endParaRPr>
              </a:p>
              <a:p>
                <a:pPr algn="ctr" rtl="1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he-IL" sz="1100" dirty="0">
                    <a:effectLst/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גיבוש מערך מדדים בזיקה לתוצאות</a:t>
                </a:r>
                <a:endParaRPr lang="en-US" sz="1100" dirty="0">
                  <a:effectLst/>
                  <a:latin typeface="Calibri" panose="020F0502020204030204" pitchFamily="34" charset="0"/>
                  <a:ea typeface="Calibri"/>
                  <a:cs typeface="Calibri" panose="020F0502020204030204" pitchFamily="34" charset="0"/>
                </a:endParaRPr>
              </a:p>
              <a:p>
                <a:pPr algn="ctr"/>
                <a:endParaRPr lang="en-IN" sz="8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3" name="TextBox 138">
                <a:extLst>
                  <a:ext uri="{FF2B5EF4-FFF2-40B4-BE49-F238E27FC236}">
                    <a16:creationId xmlns="" xmlns:a16="http://schemas.microsoft.com/office/drawing/2014/main" id="{57A2EC51-ECDD-4E13-AFB5-D2DC268FBAC4}"/>
                  </a:ext>
                </a:extLst>
              </p:cNvPr>
              <p:cNvSpPr txBox="1"/>
              <p:nvPr/>
            </p:nvSpPr>
            <p:spPr>
              <a:xfrm>
                <a:off x="5350893" y="2315482"/>
                <a:ext cx="1653942" cy="1495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rPr>
                  <a:t>02</a:t>
                </a:r>
                <a:endParaRPr lang="en-GB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he-IL" sz="1100" dirty="0"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זיהוי מערך פרקטיקות מיטביות בזיקה לתוצאות</a:t>
                </a:r>
                <a:endParaRPr lang="en-IN" sz="8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="" xmlns:a16="http://schemas.microsoft.com/office/drawing/2014/main" id="{E7EA355E-1D45-4726-9ACC-B7EADE95E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895" y="4310797"/>
                <a:ext cx="5177851" cy="3628505"/>
              </a:xfrm>
              <a:custGeom>
                <a:avLst/>
                <a:gdLst>
                  <a:gd name="T0" fmla="*/ 1054 w 1054"/>
                  <a:gd name="T1" fmla="*/ 0 h 478"/>
                  <a:gd name="T2" fmla="*/ 0 w 1054"/>
                  <a:gd name="T3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4" h="478">
                    <a:moveTo>
                      <a:pt x="1054" y="0"/>
                    </a:moveTo>
                    <a:cubicBezTo>
                      <a:pt x="1054" y="0"/>
                      <a:pt x="562" y="478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58" name="Freeform 28">
                <a:extLst>
                  <a:ext uri="{FF2B5EF4-FFF2-40B4-BE49-F238E27FC236}">
                    <a16:creationId xmlns="" xmlns:a16="http://schemas.microsoft.com/office/drawing/2014/main" id="{2DF373F4-5E58-4A81-B59E-EE61533B5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476" y="5462868"/>
                <a:ext cx="365625" cy="295517"/>
              </a:xfrm>
              <a:custGeom>
                <a:avLst/>
                <a:gdLst>
                  <a:gd name="T0" fmla="*/ 33 w 195"/>
                  <a:gd name="T1" fmla="*/ 1 h 155"/>
                  <a:gd name="T2" fmla="*/ 0 w 195"/>
                  <a:gd name="T3" fmla="*/ 21 h 155"/>
                  <a:gd name="T4" fmla="*/ 177 w 195"/>
                  <a:gd name="T5" fmla="*/ 155 h 155"/>
                  <a:gd name="T6" fmla="*/ 195 w 195"/>
                  <a:gd name="T7" fmla="*/ 122 h 155"/>
                  <a:gd name="T8" fmla="*/ 33 w 195"/>
                  <a:gd name="T9" fmla="*/ 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55">
                    <a:moveTo>
                      <a:pt x="33" y="1"/>
                    </a:moveTo>
                    <a:cubicBezTo>
                      <a:pt x="33" y="0"/>
                      <a:pt x="0" y="21"/>
                      <a:pt x="0" y="21"/>
                    </a:cubicBezTo>
                    <a:cubicBezTo>
                      <a:pt x="0" y="21"/>
                      <a:pt x="66" y="104"/>
                      <a:pt x="177" y="155"/>
                    </a:cubicBezTo>
                    <a:cubicBezTo>
                      <a:pt x="195" y="122"/>
                      <a:pt x="195" y="122"/>
                      <a:pt x="195" y="122"/>
                    </a:cubicBezTo>
                    <a:cubicBezTo>
                      <a:pt x="195" y="122"/>
                      <a:pt x="93" y="71"/>
                      <a:pt x="33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="" xmlns:a16="http://schemas.microsoft.com/office/drawing/2014/main" id="{7861602D-DF58-4856-9F76-DB2C2A0BEFAD}"/>
                  </a:ext>
                </a:extLst>
              </p:cNvPr>
              <p:cNvSpPr>
                <a:spLocks/>
              </p:cNvSpPr>
              <p:nvPr/>
            </p:nvSpPr>
            <p:spPr bwMode="auto">
              <a:xfrm rot="6847855">
                <a:off x="7583438" y="5378238"/>
                <a:ext cx="397501" cy="271819"/>
              </a:xfrm>
              <a:custGeom>
                <a:avLst/>
                <a:gdLst>
                  <a:gd name="T0" fmla="*/ 33 w 195"/>
                  <a:gd name="T1" fmla="*/ 1 h 155"/>
                  <a:gd name="T2" fmla="*/ 0 w 195"/>
                  <a:gd name="T3" fmla="*/ 21 h 155"/>
                  <a:gd name="T4" fmla="*/ 177 w 195"/>
                  <a:gd name="T5" fmla="*/ 155 h 155"/>
                  <a:gd name="T6" fmla="*/ 195 w 195"/>
                  <a:gd name="T7" fmla="*/ 122 h 155"/>
                  <a:gd name="T8" fmla="*/ 33 w 195"/>
                  <a:gd name="T9" fmla="*/ 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55">
                    <a:moveTo>
                      <a:pt x="33" y="1"/>
                    </a:moveTo>
                    <a:cubicBezTo>
                      <a:pt x="33" y="0"/>
                      <a:pt x="0" y="21"/>
                      <a:pt x="0" y="21"/>
                    </a:cubicBezTo>
                    <a:cubicBezTo>
                      <a:pt x="0" y="21"/>
                      <a:pt x="66" y="104"/>
                      <a:pt x="177" y="155"/>
                    </a:cubicBezTo>
                    <a:cubicBezTo>
                      <a:pt x="195" y="122"/>
                      <a:pt x="195" y="122"/>
                      <a:pt x="195" y="122"/>
                    </a:cubicBezTo>
                    <a:cubicBezTo>
                      <a:pt x="195" y="122"/>
                      <a:pt x="93" y="71"/>
                      <a:pt x="33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/>
              </a:p>
            </p:txBody>
          </p:sp>
        </p:grpSp>
        <p:sp>
          <p:nvSpPr>
            <p:cNvPr id="54" name="Freeform 15">
              <a:extLst>
                <a:ext uri="{FF2B5EF4-FFF2-40B4-BE49-F238E27FC236}">
                  <a16:creationId xmlns="" xmlns:a16="http://schemas.microsoft.com/office/drawing/2014/main" id="{CFEEF161-D1AC-4F68-B8FB-4261853BC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869" y="4430841"/>
              <a:ext cx="2232414" cy="2093288"/>
            </a:xfrm>
            <a:custGeom>
              <a:avLst/>
              <a:gdLst>
                <a:gd name="T0" fmla="*/ 593 w 1186"/>
                <a:gd name="T1" fmla="*/ 0 h 1187"/>
                <a:gd name="T2" fmla="*/ 0 w 1186"/>
                <a:gd name="T3" fmla="*/ 593 h 1187"/>
                <a:gd name="T4" fmla="*/ 593 w 1186"/>
                <a:gd name="T5" fmla="*/ 1187 h 1187"/>
                <a:gd name="T6" fmla="*/ 1186 w 1186"/>
                <a:gd name="T7" fmla="*/ 593 h 1187"/>
                <a:gd name="T8" fmla="*/ 593 w 1186"/>
                <a:gd name="T9" fmla="*/ 0 h 1187"/>
                <a:gd name="T10" fmla="*/ 593 w 1186"/>
                <a:gd name="T11" fmla="*/ 1077 h 1187"/>
                <a:gd name="T12" fmla="*/ 110 w 1186"/>
                <a:gd name="T13" fmla="*/ 593 h 1187"/>
                <a:gd name="T14" fmla="*/ 593 w 1186"/>
                <a:gd name="T15" fmla="*/ 110 h 1187"/>
                <a:gd name="T16" fmla="*/ 1076 w 1186"/>
                <a:gd name="T17" fmla="*/ 593 h 1187"/>
                <a:gd name="T18" fmla="*/ 593 w 1186"/>
                <a:gd name="T19" fmla="*/ 107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6" h="1187">
                  <a:moveTo>
                    <a:pt x="593" y="0"/>
                  </a:moveTo>
                  <a:cubicBezTo>
                    <a:pt x="265" y="0"/>
                    <a:pt x="0" y="266"/>
                    <a:pt x="0" y="593"/>
                  </a:cubicBezTo>
                  <a:cubicBezTo>
                    <a:pt x="0" y="921"/>
                    <a:pt x="265" y="1187"/>
                    <a:pt x="593" y="1187"/>
                  </a:cubicBezTo>
                  <a:cubicBezTo>
                    <a:pt x="920" y="1187"/>
                    <a:pt x="1186" y="921"/>
                    <a:pt x="1186" y="593"/>
                  </a:cubicBezTo>
                  <a:cubicBezTo>
                    <a:pt x="1186" y="266"/>
                    <a:pt x="920" y="0"/>
                    <a:pt x="593" y="0"/>
                  </a:cubicBezTo>
                  <a:close/>
                  <a:moveTo>
                    <a:pt x="593" y="1077"/>
                  </a:moveTo>
                  <a:cubicBezTo>
                    <a:pt x="326" y="1077"/>
                    <a:pt x="110" y="860"/>
                    <a:pt x="110" y="593"/>
                  </a:cubicBezTo>
                  <a:cubicBezTo>
                    <a:pt x="110" y="327"/>
                    <a:pt x="326" y="110"/>
                    <a:pt x="593" y="110"/>
                  </a:cubicBezTo>
                  <a:cubicBezTo>
                    <a:pt x="860" y="110"/>
                    <a:pt x="1076" y="327"/>
                    <a:pt x="1076" y="593"/>
                  </a:cubicBezTo>
                  <a:cubicBezTo>
                    <a:pt x="1076" y="860"/>
                    <a:pt x="860" y="1077"/>
                    <a:pt x="593" y="107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5" name="Circle: Hollow 131">
              <a:extLst>
                <a:ext uri="{FF2B5EF4-FFF2-40B4-BE49-F238E27FC236}">
                  <a16:creationId xmlns="" xmlns:a16="http://schemas.microsoft.com/office/drawing/2014/main" id="{E1A6E4B5-FC05-42EC-A636-F67EA0553067}"/>
                </a:ext>
              </a:extLst>
            </p:cNvPr>
            <p:cNvSpPr/>
            <p:nvPr/>
          </p:nvSpPr>
          <p:spPr>
            <a:xfrm>
              <a:off x="5614734" y="4605756"/>
              <a:ext cx="1821987" cy="1707279"/>
            </a:xfrm>
            <a:prstGeom prst="donut">
              <a:avLst>
                <a:gd name="adj" fmla="val 928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95000" sy="95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אליפסה 8">
              <a:extLst>
                <a:ext uri="{FF2B5EF4-FFF2-40B4-BE49-F238E27FC236}">
                  <a16:creationId xmlns="" xmlns:a16="http://schemas.microsoft.com/office/drawing/2014/main" id="{82464AB9-B226-4D4A-B532-5A32C58BB7A4}"/>
                </a:ext>
              </a:extLst>
            </p:cNvPr>
            <p:cNvSpPr/>
            <p:nvPr/>
          </p:nvSpPr>
          <p:spPr>
            <a:xfrm>
              <a:off x="5791193" y="4927600"/>
              <a:ext cx="1441634" cy="11565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/>
            </a:p>
          </p:txBody>
        </p:sp>
        <p:sp>
          <p:nvSpPr>
            <p:cNvPr id="56" name="TextBox 138">
              <a:extLst>
                <a:ext uri="{FF2B5EF4-FFF2-40B4-BE49-F238E27FC236}">
                  <a16:creationId xmlns="" xmlns:a16="http://schemas.microsoft.com/office/drawing/2014/main" id="{3C27D1F2-AD4D-46CD-8037-9D93FEEB71E1}"/>
                </a:ext>
              </a:extLst>
            </p:cNvPr>
            <p:cNvSpPr txBox="1"/>
            <p:nvPr/>
          </p:nvSpPr>
          <p:spPr>
            <a:xfrm>
              <a:off x="5851313" y="4771518"/>
              <a:ext cx="1378984" cy="132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04</a:t>
              </a:r>
              <a:endPara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  <a:p>
              <a:pPr algn="ctr" rtl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e-IL" sz="1100" dirty="0">
                  <a:latin typeface="Calibri" panose="020F0502020204030204" pitchFamily="34" charset="0"/>
                  <a:ea typeface="Calibri"/>
                  <a:cs typeface="Calibri" panose="020F0502020204030204" pitchFamily="34" charset="0"/>
                </a:rPr>
                <a:t>היזון ותיקון אפיון המושג והמדדים</a:t>
              </a:r>
              <a:endParaRPr lang="en-US" sz="11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algn="ctr"/>
              <a:endParaRPr lang="en-IN" sz="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4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C16F1623-9567-4353-A5E1-81BDE13F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4" y="977110"/>
            <a:ext cx="9751996" cy="802800"/>
          </a:xfrm>
          <a:solidFill>
            <a:srgbClr val="1E4E7E"/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מקורות המידע של המחקר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="" xmlns:a16="http://schemas.microsoft.com/office/drawing/2014/main" id="{10190A5B-D590-4ADB-BBE3-9003CBAA9A87}"/>
              </a:ext>
            </a:extLst>
          </p:cNvPr>
          <p:cNvSpPr txBox="1"/>
          <p:nvPr/>
        </p:nvSpPr>
        <p:spPr>
          <a:xfrm>
            <a:off x="505326" y="2478505"/>
            <a:ext cx="11032958" cy="28274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="" xmlns:a16="http://schemas.microsoft.com/office/drawing/2014/main" id="{06569FCD-D962-485D-B405-C679549FE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70562"/>
              </p:ext>
            </p:extLst>
          </p:nvPr>
        </p:nvGraphicFramePr>
        <p:xfrm>
          <a:off x="238541" y="2082799"/>
          <a:ext cx="11608019" cy="28234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2142">
                  <a:extLst>
                    <a:ext uri="{9D8B030D-6E8A-4147-A177-3AD203B41FA5}">
                      <a16:colId xmlns="" xmlns:a16="http://schemas.microsoft.com/office/drawing/2014/main" val="583493259"/>
                    </a:ext>
                  </a:extLst>
                </a:gridCol>
                <a:gridCol w="2891867">
                  <a:extLst>
                    <a:ext uri="{9D8B030D-6E8A-4147-A177-3AD203B41FA5}">
                      <a16:colId xmlns="" xmlns:a16="http://schemas.microsoft.com/office/drawing/2014/main" val="28893814"/>
                    </a:ext>
                  </a:extLst>
                </a:gridCol>
                <a:gridCol w="2902005">
                  <a:extLst>
                    <a:ext uri="{9D8B030D-6E8A-4147-A177-3AD203B41FA5}">
                      <a16:colId xmlns="" xmlns:a16="http://schemas.microsoft.com/office/drawing/2014/main" val="1434510013"/>
                    </a:ext>
                  </a:extLst>
                </a:gridCol>
                <a:gridCol w="2902005">
                  <a:extLst>
                    <a:ext uri="{9D8B030D-6E8A-4147-A177-3AD203B41FA5}">
                      <a16:colId xmlns="" xmlns:a16="http://schemas.microsoft.com/office/drawing/2014/main" val="1624771709"/>
                    </a:ext>
                  </a:extLst>
                </a:gridCol>
              </a:tblGrid>
              <a:tr h="28234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החלטות מדיניות של מובילי המהלך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1" kern="120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1" kern="120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1" kern="120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1" kern="120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סקירת ספרות </a:t>
                      </a:r>
                      <a:r>
                        <a:rPr lang="he-IL" sz="2400" dirty="0" smtClean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המחקר</a:t>
                      </a:r>
                      <a:endParaRPr lang="he-IL" sz="240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0" dirty="0">
                        <a:solidFill>
                          <a:srgbClr val="416A92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סיפורי מקרה, תפיסות ועמדות של כ-80 אנשי מקצוע וכ-40 פעילים חברתיים בשיח משותף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416A92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/>
                      </a:r>
                      <a:br>
                        <a:rPr lang="en-US" sz="2400" b="0" kern="1200" dirty="0">
                          <a:solidFill>
                            <a:srgbClr val="416A92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</a:br>
                      <a:endParaRPr lang="he-IL" sz="2400" b="0" kern="1200" dirty="0">
                        <a:solidFill>
                          <a:srgbClr val="416A92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ראיונות עם מומחי תוכן, אשר שימשו לנו סוג של </a:t>
                      </a:r>
                      <a:r>
                        <a:rPr lang="he-IL" sz="2400" dirty="0" smtClean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</a:t>
                      </a:r>
                      <a:r>
                        <a:rPr lang="he-IL" sz="2400" dirty="0" err="1" smtClean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פותחי</a:t>
                      </a:r>
                      <a:r>
                        <a:rPr lang="he-IL" sz="2400" dirty="0" smtClean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דלתות" </a:t>
                      </a:r>
                      <a:r>
                        <a:rPr lang="he-IL" sz="24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לספרות המחקר העדכנית</a:t>
                      </a:r>
                      <a:r>
                        <a:rPr lang="he-IL" sz="2000" b="0" kern="1200" dirty="0">
                          <a:solidFill>
                            <a:srgbClr val="416A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e-IL" sz="2000" b="0" dirty="0">
                        <a:solidFill>
                          <a:srgbClr val="416A92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0" kern="1200" dirty="0">
                        <a:solidFill>
                          <a:srgbClr val="416A92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475639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764F7B67-56A2-4EC9-9E6F-7261D0DDE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04" y="3715467"/>
            <a:ext cx="1080000" cy="1080000"/>
          </a:xfrm>
          <a:prstGeom prst="rect">
            <a:avLst/>
          </a:prstGeom>
        </p:spPr>
      </p:pic>
      <p:pic>
        <p:nvPicPr>
          <p:cNvPr id="9" name="תמונה 8" descr="תמונה שמכילה טקסט, כלי שולחן, לוח, כלי אוכל&#10;&#10;התיאור נוצר באופן אוטומטי">
            <a:extLst>
              <a:ext uri="{FF2B5EF4-FFF2-40B4-BE49-F238E27FC236}">
                <a16:creationId xmlns="" xmlns:a16="http://schemas.microsoft.com/office/drawing/2014/main" id="{95B5F1B9-ACE8-4914-BC5F-D084216AA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82" y="3721260"/>
            <a:ext cx="1080000" cy="10800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4A12CFD4-1EFE-45CE-8C7D-8ED2680CD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45" y="3525615"/>
            <a:ext cx="1224252" cy="122425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D935D7F9-1B24-498F-8F02-6BDFD1918D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61" y="372126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A8BFE25-AD3B-4E1F-A00A-28728A37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3 נדבכים עיקריים לאפיון המושג 'קהילה מיטיבה' </a:t>
            </a:r>
            <a:endParaRPr lang="he-IL" sz="2800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="" xmlns:a16="http://schemas.microsoft.com/office/drawing/2014/main" id="{EAEC63AE-6B3B-4C6C-AF62-C167C6DCE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70785"/>
              </p:ext>
            </p:extLst>
          </p:nvPr>
        </p:nvGraphicFramePr>
        <p:xfrm>
          <a:off x="270933" y="1747777"/>
          <a:ext cx="11469362" cy="16812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36476">
                  <a:extLst>
                    <a:ext uri="{9D8B030D-6E8A-4147-A177-3AD203B41FA5}">
                      <a16:colId xmlns="" xmlns:a16="http://schemas.microsoft.com/office/drawing/2014/main" val="583493259"/>
                    </a:ext>
                  </a:extLst>
                </a:gridCol>
                <a:gridCol w="3809765">
                  <a:extLst>
                    <a:ext uri="{9D8B030D-6E8A-4147-A177-3AD203B41FA5}">
                      <a16:colId xmlns="" xmlns:a16="http://schemas.microsoft.com/office/drawing/2014/main" val="28893814"/>
                    </a:ext>
                  </a:extLst>
                </a:gridCol>
                <a:gridCol w="3823121">
                  <a:extLst>
                    <a:ext uri="{9D8B030D-6E8A-4147-A177-3AD203B41FA5}">
                      <a16:colId xmlns="" xmlns:a16="http://schemas.microsoft.com/office/drawing/2014/main" val="1434510013"/>
                    </a:ext>
                  </a:extLst>
                </a:gridCol>
              </a:tblGrid>
              <a:tr h="16812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הגדרת </a:t>
                      </a:r>
                      <a:r>
                        <a:rPr lang="he-IL" sz="2400" b="0" kern="1200" dirty="0" err="1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חזון</a:t>
                      </a:r>
                      <a:r>
                        <a:rPr lang="he-IL" sz="2400" b="0" kern="1200" dirty="0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המבוסס במשולב על הנחות מוצא תיאורטיות ועל החלטות מדיניות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מיפוי עקרונות פעולה לקידום קהילה מיטיבה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מיפוי מאפיינים, </a:t>
                      </a:r>
                      <a:r>
                        <a:rPr lang="he-IL" sz="2400" b="0" kern="1200" dirty="0" smtClean="0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מבנים</a:t>
                      </a:r>
                      <a:r>
                        <a:rPr lang="he-IL" sz="2400" b="0" kern="1200" baseline="0" dirty="0" smtClean="0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ו</a:t>
                      </a:r>
                      <a:r>
                        <a:rPr lang="he-IL" sz="2400" b="0" kern="1200" dirty="0" smtClean="0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תהליכים ב-3 </a:t>
                      </a:r>
                      <a:r>
                        <a:rPr lang="he-IL" sz="2400" b="0" kern="1200" dirty="0">
                          <a:solidFill>
                            <a:srgbClr val="1E4E7E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אפיקי פעולה - חברתי, כלכלי ואורבני-פיסי</a:t>
                      </a:r>
                      <a:endParaRPr lang="en-US" sz="2400" b="0" kern="1200" dirty="0">
                        <a:solidFill>
                          <a:srgbClr val="1E4E7E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475639"/>
                  </a:ext>
                </a:extLst>
              </a:tr>
            </a:tbl>
          </a:graphicData>
        </a:graphic>
      </p:graphicFrame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125B9933-5ADD-41DF-9E4F-5F8BF90DC91D}"/>
              </a:ext>
            </a:extLst>
          </p:cNvPr>
          <p:cNvSpPr/>
          <p:nvPr/>
        </p:nvSpPr>
        <p:spPr>
          <a:xfrm>
            <a:off x="0" y="3429000"/>
            <a:ext cx="11842044" cy="3414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19167" r="19141" b="11111"/>
          <a:stretch/>
        </p:blipFill>
        <p:spPr bwMode="auto">
          <a:xfrm>
            <a:off x="3084614" y="3426268"/>
            <a:ext cx="5842000" cy="34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2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D2410C29-C449-4991-80CE-566FB69A30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E4E7E"/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שלוש </a:t>
            </a: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נקודות מבט משלימות לקהילה מיטיבה</a:t>
            </a:r>
          </a:p>
        </p:txBody>
      </p:sp>
      <p:grpSp>
        <p:nvGrpSpPr>
          <p:cNvPr id="9" name="Group 57">
            <a:extLst>
              <a:ext uri="{FF2B5EF4-FFF2-40B4-BE49-F238E27FC236}">
                <a16:creationId xmlns="" xmlns:a16="http://schemas.microsoft.com/office/drawing/2014/main" id="{E1A65650-DDB5-4767-A7CB-273D571FB1BC}"/>
              </a:ext>
            </a:extLst>
          </p:cNvPr>
          <p:cNvGrpSpPr/>
          <p:nvPr/>
        </p:nvGrpSpPr>
        <p:grpSpPr>
          <a:xfrm rot="10800000">
            <a:off x="1969871" y="3356106"/>
            <a:ext cx="2538814" cy="1311818"/>
            <a:chOff x="2860158" y="4167327"/>
            <a:chExt cx="2924486" cy="1511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Shape 6">
              <a:extLst>
                <a:ext uri="{FF2B5EF4-FFF2-40B4-BE49-F238E27FC236}">
                  <a16:creationId xmlns="" xmlns:a16="http://schemas.microsoft.com/office/drawing/2014/main" id="{7784E661-D51F-475F-8790-8B6AC2BA2FA4}"/>
                </a:ext>
              </a:extLst>
            </p:cNvPr>
            <p:cNvSpPr/>
            <p:nvPr/>
          </p:nvSpPr>
          <p:spPr>
            <a:xfrm>
              <a:off x="3451508" y="4167327"/>
              <a:ext cx="305785" cy="7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034"/>
                  </a:lnTo>
                  <a:lnTo>
                    <a:pt x="5911" y="21600"/>
                  </a:lnTo>
                  <a:lnTo>
                    <a:pt x="21600" y="13474"/>
                  </a:lnTo>
                  <a:cubicBezTo>
                    <a:pt x="21600" y="134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 7">
              <a:extLst>
                <a:ext uri="{FF2B5EF4-FFF2-40B4-BE49-F238E27FC236}">
                  <a16:creationId xmlns="" xmlns:a16="http://schemas.microsoft.com/office/drawing/2014/main" id="{37FF2E14-5BFC-496A-9D2C-CED57FAFA7B4}"/>
                </a:ext>
              </a:extLst>
            </p:cNvPr>
            <p:cNvSpPr/>
            <p:nvPr/>
          </p:nvSpPr>
          <p:spPr>
            <a:xfrm>
              <a:off x="2860158" y="5230159"/>
              <a:ext cx="2334671" cy="44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2" y="0"/>
                  </a:moveTo>
                  <a:lnTo>
                    <a:pt x="20762" y="169"/>
                  </a:lnTo>
                  <a:lnTo>
                    <a:pt x="0" y="876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857"/>
                  </a:lnTo>
                  <a:cubicBezTo>
                    <a:pt x="21600" y="4857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 8">
              <a:extLst>
                <a:ext uri="{FF2B5EF4-FFF2-40B4-BE49-F238E27FC236}">
                  <a16:creationId xmlns="" xmlns:a16="http://schemas.microsoft.com/office/drawing/2014/main" id="{F98294C9-F839-4134-9D46-15BC46B5F876}"/>
                </a:ext>
              </a:extLst>
            </p:cNvPr>
            <p:cNvSpPr/>
            <p:nvPr/>
          </p:nvSpPr>
          <p:spPr>
            <a:xfrm>
              <a:off x="5109685" y="4790642"/>
              <a:ext cx="674959" cy="88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15"/>
                  </a:moveTo>
                  <a:lnTo>
                    <a:pt x="2727" y="13162"/>
                  </a:lnTo>
                  <a:lnTo>
                    <a:pt x="2727" y="21600"/>
                  </a:lnTo>
                  <a:lnTo>
                    <a:pt x="21600" y="6467"/>
                  </a:lnTo>
                  <a:lnTo>
                    <a:pt x="21600" y="0"/>
                  </a:lnTo>
                  <a:cubicBezTo>
                    <a:pt x="21600" y="0"/>
                    <a:pt x="0" y="10715"/>
                    <a:pt x="0" y="1071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 9">
              <a:extLst>
                <a:ext uri="{FF2B5EF4-FFF2-40B4-BE49-F238E27FC236}">
                  <a16:creationId xmlns="" xmlns:a16="http://schemas.microsoft.com/office/drawing/2014/main" id="{1AE022B9-C093-44FB-8119-2ED88D710344}"/>
                </a:ext>
              </a:extLst>
            </p:cNvPr>
            <p:cNvSpPr/>
            <p:nvPr/>
          </p:nvSpPr>
          <p:spPr>
            <a:xfrm>
              <a:off x="2860158" y="4167327"/>
              <a:ext cx="2924418" cy="12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4" y="21600"/>
                  </a:moveTo>
                  <a:lnTo>
                    <a:pt x="21600" y="10800"/>
                  </a:lnTo>
                  <a:lnTo>
                    <a:pt x="20192" y="0"/>
                  </a:lnTo>
                  <a:lnTo>
                    <a:pt x="4379" y="0"/>
                  </a:lnTo>
                  <a:lnTo>
                    <a:pt x="5212" y="10800"/>
                  </a:lnTo>
                  <a:lnTo>
                    <a:pt x="0" y="21600"/>
                  </a:lnTo>
                  <a:cubicBezTo>
                    <a:pt x="0" y="21600"/>
                    <a:pt x="17244" y="21600"/>
                    <a:pt x="17244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72000">
                  <a:schemeClr val="tx2"/>
                </a:gs>
              </a:gsLst>
              <a:lin ang="36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6" name="Group 62">
            <a:extLst>
              <a:ext uri="{FF2B5EF4-FFF2-40B4-BE49-F238E27FC236}">
                <a16:creationId xmlns="" xmlns:a16="http://schemas.microsoft.com/office/drawing/2014/main" id="{103110FC-5B28-45BD-8A8F-C18A464B9FA1}"/>
              </a:ext>
            </a:extLst>
          </p:cNvPr>
          <p:cNvGrpSpPr/>
          <p:nvPr/>
        </p:nvGrpSpPr>
        <p:grpSpPr>
          <a:xfrm rot="10800000">
            <a:off x="4606994" y="3356106"/>
            <a:ext cx="2538814" cy="1311818"/>
            <a:chOff x="2860158" y="4167327"/>
            <a:chExt cx="2924486" cy="1511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Shape 6">
              <a:extLst>
                <a:ext uri="{FF2B5EF4-FFF2-40B4-BE49-F238E27FC236}">
                  <a16:creationId xmlns="" xmlns:a16="http://schemas.microsoft.com/office/drawing/2014/main" id="{BFAFD16B-051D-4685-B326-49B6D2FB2DA4}"/>
                </a:ext>
              </a:extLst>
            </p:cNvPr>
            <p:cNvSpPr/>
            <p:nvPr/>
          </p:nvSpPr>
          <p:spPr>
            <a:xfrm>
              <a:off x="3451508" y="4167327"/>
              <a:ext cx="305785" cy="7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034"/>
                  </a:lnTo>
                  <a:lnTo>
                    <a:pt x="5911" y="21600"/>
                  </a:lnTo>
                  <a:lnTo>
                    <a:pt x="21600" y="13474"/>
                  </a:lnTo>
                  <a:cubicBezTo>
                    <a:pt x="21600" y="134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7">
              <a:extLst>
                <a:ext uri="{FF2B5EF4-FFF2-40B4-BE49-F238E27FC236}">
                  <a16:creationId xmlns="" xmlns:a16="http://schemas.microsoft.com/office/drawing/2014/main" id="{49FE8D32-A67B-4152-8EFA-A98A063C4B55}"/>
                </a:ext>
              </a:extLst>
            </p:cNvPr>
            <p:cNvSpPr/>
            <p:nvPr/>
          </p:nvSpPr>
          <p:spPr>
            <a:xfrm>
              <a:off x="2860158" y="5230159"/>
              <a:ext cx="2334671" cy="44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2" y="0"/>
                  </a:moveTo>
                  <a:lnTo>
                    <a:pt x="20762" y="169"/>
                  </a:lnTo>
                  <a:lnTo>
                    <a:pt x="0" y="876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857"/>
                  </a:lnTo>
                  <a:cubicBezTo>
                    <a:pt x="21600" y="4857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8">
              <a:extLst>
                <a:ext uri="{FF2B5EF4-FFF2-40B4-BE49-F238E27FC236}">
                  <a16:creationId xmlns="" xmlns:a16="http://schemas.microsoft.com/office/drawing/2014/main" id="{D3AB38FA-2F12-4768-BC40-EC77FF914B79}"/>
                </a:ext>
              </a:extLst>
            </p:cNvPr>
            <p:cNvSpPr/>
            <p:nvPr/>
          </p:nvSpPr>
          <p:spPr>
            <a:xfrm>
              <a:off x="5109685" y="4790642"/>
              <a:ext cx="674959" cy="88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15"/>
                  </a:moveTo>
                  <a:lnTo>
                    <a:pt x="2727" y="13162"/>
                  </a:lnTo>
                  <a:lnTo>
                    <a:pt x="2727" y="21600"/>
                  </a:lnTo>
                  <a:lnTo>
                    <a:pt x="21600" y="6467"/>
                  </a:lnTo>
                  <a:lnTo>
                    <a:pt x="21600" y="0"/>
                  </a:lnTo>
                  <a:cubicBezTo>
                    <a:pt x="21600" y="0"/>
                    <a:pt x="0" y="10715"/>
                    <a:pt x="0" y="1071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9">
              <a:extLst>
                <a:ext uri="{FF2B5EF4-FFF2-40B4-BE49-F238E27FC236}">
                  <a16:creationId xmlns="" xmlns:a16="http://schemas.microsoft.com/office/drawing/2014/main" id="{8F476AED-A37E-4BCD-8DA5-54D09D5F0A57}"/>
                </a:ext>
              </a:extLst>
            </p:cNvPr>
            <p:cNvSpPr/>
            <p:nvPr/>
          </p:nvSpPr>
          <p:spPr>
            <a:xfrm>
              <a:off x="2860158" y="4167327"/>
              <a:ext cx="2924418" cy="12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4" y="21600"/>
                  </a:moveTo>
                  <a:lnTo>
                    <a:pt x="21600" y="10800"/>
                  </a:lnTo>
                  <a:lnTo>
                    <a:pt x="20192" y="0"/>
                  </a:lnTo>
                  <a:lnTo>
                    <a:pt x="4379" y="0"/>
                  </a:lnTo>
                  <a:lnTo>
                    <a:pt x="5212" y="10800"/>
                  </a:lnTo>
                  <a:lnTo>
                    <a:pt x="0" y="21600"/>
                  </a:lnTo>
                  <a:cubicBezTo>
                    <a:pt x="0" y="21600"/>
                    <a:pt x="17244" y="21600"/>
                    <a:pt x="17244" y="216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="" xmlns:a16="http://schemas.microsoft.com/office/drawing/2014/main" id="{99B47A83-6E86-41B0-A8B0-D42EFCB10F26}"/>
              </a:ext>
            </a:extLst>
          </p:cNvPr>
          <p:cNvGrpSpPr/>
          <p:nvPr/>
        </p:nvGrpSpPr>
        <p:grpSpPr>
          <a:xfrm rot="10800000">
            <a:off x="7244117" y="3356106"/>
            <a:ext cx="2538814" cy="1311818"/>
            <a:chOff x="2860158" y="4167327"/>
            <a:chExt cx="2924486" cy="1511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Shape 6">
              <a:extLst>
                <a:ext uri="{FF2B5EF4-FFF2-40B4-BE49-F238E27FC236}">
                  <a16:creationId xmlns="" xmlns:a16="http://schemas.microsoft.com/office/drawing/2014/main" id="{7C8E571A-0FD1-4FF1-949A-424B07AAFC6A}"/>
                </a:ext>
              </a:extLst>
            </p:cNvPr>
            <p:cNvSpPr/>
            <p:nvPr/>
          </p:nvSpPr>
          <p:spPr>
            <a:xfrm>
              <a:off x="3451508" y="4167327"/>
              <a:ext cx="305785" cy="7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034"/>
                  </a:lnTo>
                  <a:lnTo>
                    <a:pt x="5911" y="21600"/>
                  </a:lnTo>
                  <a:lnTo>
                    <a:pt x="21600" y="13474"/>
                  </a:lnTo>
                  <a:cubicBezTo>
                    <a:pt x="21600" y="134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7">
              <a:extLst>
                <a:ext uri="{FF2B5EF4-FFF2-40B4-BE49-F238E27FC236}">
                  <a16:creationId xmlns="" xmlns:a16="http://schemas.microsoft.com/office/drawing/2014/main" id="{10C8D30E-C768-45AB-BBEE-ECF0AA5F80A5}"/>
                </a:ext>
              </a:extLst>
            </p:cNvPr>
            <p:cNvSpPr/>
            <p:nvPr/>
          </p:nvSpPr>
          <p:spPr>
            <a:xfrm>
              <a:off x="2860158" y="5230159"/>
              <a:ext cx="2334671" cy="44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2" y="0"/>
                  </a:moveTo>
                  <a:lnTo>
                    <a:pt x="20762" y="169"/>
                  </a:lnTo>
                  <a:lnTo>
                    <a:pt x="0" y="876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857"/>
                  </a:lnTo>
                  <a:cubicBezTo>
                    <a:pt x="21600" y="4857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 8">
              <a:extLst>
                <a:ext uri="{FF2B5EF4-FFF2-40B4-BE49-F238E27FC236}">
                  <a16:creationId xmlns="" xmlns:a16="http://schemas.microsoft.com/office/drawing/2014/main" id="{A1DCADA9-1C07-439E-AB23-FF084C3C1864}"/>
                </a:ext>
              </a:extLst>
            </p:cNvPr>
            <p:cNvSpPr/>
            <p:nvPr/>
          </p:nvSpPr>
          <p:spPr>
            <a:xfrm>
              <a:off x="5109685" y="4790642"/>
              <a:ext cx="674959" cy="88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15"/>
                  </a:moveTo>
                  <a:lnTo>
                    <a:pt x="2727" y="13162"/>
                  </a:lnTo>
                  <a:lnTo>
                    <a:pt x="2727" y="21600"/>
                  </a:lnTo>
                  <a:lnTo>
                    <a:pt x="21600" y="6467"/>
                  </a:lnTo>
                  <a:lnTo>
                    <a:pt x="21600" y="0"/>
                  </a:lnTo>
                  <a:cubicBezTo>
                    <a:pt x="21600" y="0"/>
                    <a:pt x="0" y="10715"/>
                    <a:pt x="0" y="1071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 9">
              <a:extLst>
                <a:ext uri="{FF2B5EF4-FFF2-40B4-BE49-F238E27FC236}">
                  <a16:creationId xmlns="" xmlns:a16="http://schemas.microsoft.com/office/drawing/2014/main" id="{B71E5636-8538-44A6-BBE9-92DEE47B184E}"/>
                </a:ext>
              </a:extLst>
            </p:cNvPr>
            <p:cNvSpPr/>
            <p:nvPr/>
          </p:nvSpPr>
          <p:spPr>
            <a:xfrm>
              <a:off x="2860158" y="4167327"/>
              <a:ext cx="2924418" cy="12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4" y="21600"/>
                  </a:moveTo>
                  <a:lnTo>
                    <a:pt x="21600" y="10800"/>
                  </a:lnTo>
                  <a:lnTo>
                    <a:pt x="20192" y="0"/>
                  </a:lnTo>
                  <a:lnTo>
                    <a:pt x="4379" y="0"/>
                  </a:lnTo>
                  <a:lnTo>
                    <a:pt x="5212" y="10800"/>
                  </a:lnTo>
                  <a:lnTo>
                    <a:pt x="0" y="21600"/>
                  </a:lnTo>
                  <a:cubicBezTo>
                    <a:pt x="0" y="21600"/>
                    <a:pt x="17244" y="21600"/>
                    <a:pt x="17244" y="2160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2000">
                  <a:schemeClr val="accent3"/>
                </a:gs>
              </a:gsLst>
              <a:lin ang="36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7" name="Freeform 82">
            <a:extLst>
              <a:ext uri="{FF2B5EF4-FFF2-40B4-BE49-F238E27FC236}">
                <a16:creationId xmlns="" xmlns:a16="http://schemas.microsoft.com/office/drawing/2014/main" id="{44DF7766-DBC1-4371-8CA9-59194431B18C}"/>
              </a:ext>
            </a:extLst>
          </p:cNvPr>
          <p:cNvSpPr>
            <a:spLocks/>
          </p:cNvSpPr>
          <p:nvPr/>
        </p:nvSpPr>
        <p:spPr bwMode="auto">
          <a:xfrm>
            <a:off x="5777736" y="3847404"/>
            <a:ext cx="392091" cy="102174"/>
          </a:xfrm>
          <a:custGeom>
            <a:avLst/>
            <a:gdLst>
              <a:gd name="T0" fmla="*/ 307 w 307"/>
              <a:gd name="T1" fmla="*/ 80 h 80"/>
              <a:gd name="T2" fmla="*/ 54 w 307"/>
              <a:gd name="T3" fmla="*/ 80 h 80"/>
              <a:gd name="T4" fmla="*/ 0 w 307"/>
              <a:gd name="T5" fmla="*/ 0 h 80"/>
              <a:gd name="T6" fmla="*/ 247 w 307"/>
              <a:gd name="T7" fmla="*/ 0 h 80"/>
              <a:gd name="T8" fmla="*/ 307 w 307"/>
              <a:gd name="T9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80">
                <a:moveTo>
                  <a:pt x="307" y="80"/>
                </a:moveTo>
                <a:lnTo>
                  <a:pt x="54" y="80"/>
                </a:lnTo>
                <a:lnTo>
                  <a:pt x="0" y="0"/>
                </a:lnTo>
                <a:lnTo>
                  <a:pt x="247" y="0"/>
                </a:lnTo>
                <a:lnTo>
                  <a:pt x="307" y="8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84">
            <a:extLst>
              <a:ext uri="{FF2B5EF4-FFF2-40B4-BE49-F238E27FC236}">
                <a16:creationId xmlns="" xmlns:a16="http://schemas.microsoft.com/office/drawing/2014/main" id="{BB4DF656-7624-496A-A89A-5197808210D0}"/>
              </a:ext>
            </a:extLst>
          </p:cNvPr>
          <p:cNvSpPr>
            <a:spLocks/>
          </p:cNvSpPr>
          <p:nvPr/>
        </p:nvSpPr>
        <p:spPr bwMode="auto">
          <a:xfrm>
            <a:off x="5965480" y="3012135"/>
            <a:ext cx="16603" cy="886356"/>
          </a:xfrm>
          <a:custGeom>
            <a:avLst/>
            <a:gdLst>
              <a:gd name="T0" fmla="*/ 1 w 2"/>
              <a:gd name="T1" fmla="*/ 104 h 104"/>
              <a:gd name="T2" fmla="*/ 0 w 2"/>
              <a:gd name="T3" fmla="*/ 102 h 104"/>
              <a:gd name="T4" fmla="*/ 0 w 2"/>
              <a:gd name="T5" fmla="*/ 1 h 104"/>
              <a:gd name="T6" fmla="*/ 1 w 2"/>
              <a:gd name="T7" fmla="*/ 0 h 104"/>
              <a:gd name="T8" fmla="*/ 2 w 2"/>
              <a:gd name="T9" fmla="*/ 1 h 104"/>
              <a:gd name="T10" fmla="*/ 2 w 2"/>
              <a:gd name="T11" fmla="*/ 102 h 104"/>
              <a:gd name="T12" fmla="*/ 1 w 2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04">
                <a:moveTo>
                  <a:pt x="1" y="104"/>
                </a:moveTo>
                <a:cubicBezTo>
                  <a:pt x="0" y="104"/>
                  <a:pt x="0" y="103"/>
                  <a:pt x="0" y="10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02"/>
                  <a:pt x="2" y="102"/>
                  <a:pt x="2" y="102"/>
                </a:cubicBezTo>
                <a:cubicBezTo>
                  <a:pt x="2" y="103"/>
                  <a:pt x="2" y="104"/>
                  <a:pt x="1" y="10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83">
            <a:extLst>
              <a:ext uri="{FF2B5EF4-FFF2-40B4-BE49-F238E27FC236}">
                <a16:creationId xmlns="" xmlns:a16="http://schemas.microsoft.com/office/drawing/2014/main" id="{03909AB5-0F0F-4956-B2EF-D2EFF43B4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922" y="2075970"/>
            <a:ext cx="1174997" cy="11673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86">
            <a:extLst>
              <a:ext uri="{FF2B5EF4-FFF2-40B4-BE49-F238E27FC236}">
                <a16:creationId xmlns="" xmlns:a16="http://schemas.microsoft.com/office/drawing/2014/main" id="{B06A5E19-B3FF-4ABC-B822-D710FBCDD5AE}"/>
              </a:ext>
            </a:extLst>
          </p:cNvPr>
          <p:cNvGrpSpPr/>
          <p:nvPr/>
        </p:nvGrpSpPr>
        <p:grpSpPr>
          <a:xfrm>
            <a:off x="2778907" y="2075970"/>
            <a:ext cx="1174997" cy="1873608"/>
            <a:chOff x="14500231" y="8396527"/>
            <a:chExt cx="1807738" cy="2882556"/>
          </a:xfrm>
          <a:solidFill>
            <a:schemeClr val="accent2"/>
          </a:solidFill>
        </p:grpSpPr>
        <p:sp>
          <p:nvSpPr>
            <p:cNvPr id="31" name="Freeform 88">
              <a:extLst>
                <a:ext uri="{FF2B5EF4-FFF2-40B4-BE49-F238E27FC236}">
                  <a16:creationId xmlns="" xmlns:a16="http://schemas.microsoft.com/office/drawing/2014/main" id="{36F82A88-C4D8-4929-9A86-19DBE054E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1500" y="11121888"/>
              <a:ext cx="603234" cy="157195"/>
            </a:xfrm>
            <a:custGeom>
              <a:avLst/>
              <a:gdLst>
                <a:gd name="T0" fmla="*/ 307 w 307"/>
                <a:gd name="T1" fmla="*/ 80 h 80"/>
                <a:gd name="T2" fmla="*/ 54 w 307"/>
                <a:gd name="T3" fmla="*/ 80 h 80"/>
                <a:gd name="T4" fmla="*/ 0 w 307"/>
                <a:gd name="T5" fmla="*/ 0 h 80"/>
                <a:gd name="T6" fmla="*/ 247 w 307"/>
                <a:gd name="T7" fmla="*/ 0 h 80"/>
                <a:gd name="T8" fmla="*/ 307 w 30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80">
                  <a:moveTo>
                    <a:pt x="307" y="80"/>
                  </a:moveTo>
                  <a:lnTo>
                    <a:pt x="54" y="80"/>
                  </a:lnTo>
                  <a:lnTo>
                    <a:pt x="0" y="0"/>
                  </a:lnTo>
                  <a:lnTo>
                    <a:pt x="247" y="0"/>
                  </a:lnTo>
                  <a:lnTo>
                    <a:pt x="307" y="8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91">
              <a:extLst>
                <a:ext uri="{FF2B5EF4-FFF2-40B4-BE49-F238E27FC236}">
                  <a16:creationId xmlns="" xmlns:a16="http://schemas.microsoft.com/office/drawing/2014/main" id="{341C1BB9-5668-4C08-9A28-D1C02857A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0345" y="9836822"/>
              <a:ext cx="25544" cy="1363663"/>
            </a:xfrm>
            <a:custGeom>
              <a:avLst/>
              <a:gdLst>
                <a:gd name="T0" fmla="*/ 1 w 2"/>
                <a:gd name="T1" fmla="*/ 104 h 104"/>
                <a:gd name="T2" fmla="*/ 0 w 2"/>
                <a:gd name="T3" fmla="*/ 102 h 104"/>
                <a:gd name="T4" fmla="*/ 0 w 2"/>
                <a:gd name="T5" fmla="*/ 1 h 104"/>
                <a:gd name="T6" fmla="*/ 1 w 2"/>
                <a:gd name="T7" fmla="*/ 0 h 104"/>
                <a:gd name="T8" fmla="*/ 2 w 2"/>
                <a:gd name="T9" fmla="*/ 1 h 104"/>
                <a:gd name="T10" fmla="*/ 2 w 2"/>
                <a:gd name="T11" fmla="*/ 102 h 104"/>
                <a:gd name="T12" fmla="*/ 1 w 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04">
                  <a:moveTo>
                    <a:pt x="1" y="104"/>
                  </a:moveTo>
                  <a:cubicBezTo>
                    <a:pt x="0" y="104"/>
                    <a:pt x="0" y="103"/>
                    <a:pt x="0" y="10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3"/>
                    <a:pt x="2" y="104"/>
                    <a:pt x="1" y="10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92">
              <a:extLst>
                <a:ext uri="{FF2B5EF4-FFF2-40B4-BE49-F238E27FC236}">
                  <a16:creationId xmlns="" xmlns:a16="http://schemas.microsoft.com/office/drawing/2014/main" id="{4E6ECCB1-F02E-4421-BCA0-9D34E1DDB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0231" y="8396527"/>
              <a:ext cx="1807738" cy="179594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108">
            <a:extLst>
              <a:ext uri="{FF2B5EF4-FFF2-40B4-BE49-F238E27FC236}">
                <a16:creationId xmlns="" xmlns:a16="http://schemas.microsoft.com/office/drawing/2014/main" id="{89BD5B42-708B-47A0-BB99-459EB15D108D}"/>
              </a:ext>
            </a:extLst>
          </p:cNvPr>
          <p:cNvSpPr>
            <a:spLocks/>
          </p:cNvSpPr>
          <p:nvPr/>
        </p:nvSpPr>
        <p:spPr bwMode="auto">
          <a:xfrm>
            <a:off x="8411648" y="3847404"/>
            <a:ext cx="392091" cy="102174"/>
          </a:xfrm>
          <a:custGeom>
            <a:avLst/>
            <a:gdLst>
              <a:gd name="T0" fmla="*/ 307 w 307"/>
              <a:gd name="T1" fmla="*/ 80 h 80"/>
              <a:gd name="T2" fmla="*/ 54 w 307"/>
              <a:gd name="T3" fmla="*/ 80 h 80"/>
              <a:gd name="T4" fmla="*/ 0 w 307"/>
              <a:gd name="T5" fmla="*/ 0 h 80"/>
              <a:gd name="T6" fmla="*/ 247 w 307"/>
              <a:gd name="T7" fmla="*/ 0 h 80"/>
              <a:gd name="T8" fmla="*/ 307 w 307"/>
              <a:gd name="T9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80">
                <a:moveTo>
                  <a:pt x="307" y="80"/>
                </a:moveTo>
                <a:lnTo>
                  <a:pt x="54" y="80"/>
                </a:lnTo>
                <a:lnTo>
                  <a:pt x="0" y="0"/>
                </a:lnTo>
                <a:lnTo>
                  <a:pt x="247" y="0"/>
                </a:lnTo>
                <a:lnTo>
                  <a:pt x="307" y="8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109">
            <a:extLst>
              <a:ext uri="{FF2B5EF4-FFF2-40B4-BE49-F238E27FC236}">
                <a16:creationId xmlns="" xmlns:a16="http://schemas.microsoft.com/office/drawing/2014/main" id="{98D202D1-1D2F-4C9D-856B-4A45C7302181}"/>
              </a:ext>
            </a:extLst>
          </p:cNvPr>
          <p:cNvSpPr>
            <a:spLocks/>
          </p:cNvSpPr>
          <p:nvPr/>
        </p:nvSpPr>
        <p:spPr bwMode="auto">
          <a:xfrm>
            <a:off x="8599392" y="3012135"/>
            <a:ext cx="16603" cy="886356"/>
          </a:xfrm>
          <a:custGeom>
            <a:avLst/>
            <a:gdLst>
              <a:gd name="T0" fmla="*/ 1 w 2"/>
              <a:gd name="T1" fmla="*/ 104 h 104"/>
              <a:gd name="T2" fmla="*/ 0 w 2"/>
              <a:gd name="T3" fmla="*/ 102 h 104"/>
              <a:gd name="T4" fmla="*/ 0 w 2"/>
              <a:gd name="T5" fmla="*/ 1 h 104"/>
              <a:gd name="T6" fmla="*/ 1 w 2"/>
              <a:gd name="T7" fmla="*/ 0 h 104"/>
              <a:gd name="T8" fmla="*/ 2 w 2"/>
              <a:gd name="T9" fmla="*/ 1 h 104"/>
              <a:gd name="T10" fmla="*/ 2 w 2"/>
              <a:gd name="T11" fmla="*/ 102 h 104"/>
              <a:gd name="T12" fmla="*/ 1 w 2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04">
                <a:moveTo>
                  <a:pt x="1" y="104"/>
                </a:moveTo>
                <a:cubicBezTo>
                  <a:pt x="0" y="104"/>
                  <a:pt x="0" y="103"/>
                  <a:pt x="0" y="10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02"/>
                  <a:pt x="2" y="102"/>
                  <a:pt x="2" y="102"/>
                </a:cubicBezTo>
                <a:cubicBezTo>
                  <a:pt x="2" y="103"/>
                  <a:pt x="2" y="104"/>
                  <a:pt x="1" y="1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110">
            <a:extLst>
              <a:ext uri="{FF2B5EF4-FFF2-40B4-BE49-F238E27FC236}">
                <a16:creationId xmlns="" xmlns:a16="http://schemas.microsoft.com/office/drawing/2014/main" id="{F00F9BAD-6E2C-418E-B3A7-9CDB8D4A1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834" y="2075970"/>
            <a:ext cx="1174997" cy="116733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11">
            <a:extLst>
              <a:ext uri="{FF2B5EF4-FFF2-40B4-BE49-F238E27FC236}">
                <a16:creationId xmlns="" xmlns:a16="http://schemas.microsoft.com/office/drawing/2014/main" id="{8DBB451A-B705-4BF8-8174-F99959E44E19}"/>
              </a:ext>
            </a:extLst>
          </p:cNvPr>
          <p:cNvSpPr txBox="1"/>
          <p:nvPr/>
        </p:nvSpPr>
        <p:spPr>
          <a:xfrm>
            <a:off x="2122799" y="4098700"/>
            <a:ext cx="1669045" cy="38728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>
            <a:defPPr>
              <a:defRPr lang="he-IL"/>
            </a:defPPr>
            <a:lvl1pPr>
              <a:lnSpc>
                <a:spcPts val="2300"/>
              </a:lnSpc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הקהילה כמטרה</a:t>
            </a:r>
            <a:endParaRPr lang="id-ID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="" xmlns:a16="http://schemas.microsoft.com/office/drawing/2014/main" id="{E4B8E519-2BC4-4D5D-AB6E-940FE40EFEBC}"/>
              </a:ext>
            </a:extLst>
          </p:cNvPr>
          <p:cNvSpPr txBox="1">
            <a:spLocks/>
          </p:cNvSpPr>
          <p:nvPr/>
        </p:nvSpPr>
        <p:spPr>
          <a:xfrm>
            <a:off x="1836473" y="4817046"/>
            <a:ext cx="2533230" cy="739849"/>
          </a:xfrm>
          <a:prstGeom prst="rect">
            <a:avLst/>
          </a:prstGeom>
        </p:spPr>
        <p:txBody>
          <a:bodyPr vert="horz" lIns="121893" tIns="60946" rIns="121893" bIns="60946" numCol="1" rtlCol="0">
            <a:noAutofit/>
          </a:bodyPr>
          <a:lstStyle>
            <a:defPPr>
              <a:defRPr lang="he-IL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rtl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 algn="l" rtl="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 algn="l" rtl="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 algn="l" rtl="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 algn="l" rtl="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algn="l" rtl="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algn="l" rtl="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algn="l" rtl="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dirty="0"/>
              <a:t>קהילות מיטיבות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המטפחות טוב משותף ואחריות משותפת להווה ולעתיד</a:t>
            </a:r>
          </a:p>
        </p:txBody>
      </p:sp>
      <p:sp>
        <p:nvSpPr>
          <p:cNvPr id="40" name="TextBox 124">
            <a:extLst>
              <a:ext uri="{FF2B5EF4-FFF2-40B4-BE49-F238E27FC236}">
                <a16:creationId xmlns="" xmlns:a16="http://schemas.microsoft.com/office/drawing/2014/main" id="{3BCBAF22-C36B-45F0-9EEA-EA7FE702ABE0}"/>
              </a:ext>
            </a:extLst>
          </p:cNvPr>
          <p:cNvSpPr txBox="1"/>
          <p:nvPr/>
        </p:nvSpPr>
        <p:spPr>
          <a:xfrm>
            <a:off x="4618668" y="4109949"/>
            <a:ext cx="1866213" cy="682236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>
            <a:defPPr>
              <a:defRPr lang="he-IL"/>
            </a:defPPr>
            <a:lvl1pPr>
              <a:lnSpc>
                <a:spcPts val="2300"/>
              </a:lnSpc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>
                <a:solidFill>
                  <a:schemeClr val="bg1"/>
                </a:solidFill>
              </a:rPr>
              <a:t>הקהילה כאמצעי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15615F62-42D0-4887-BF05-3FA56BB6B50A}"/>
              </a:ext>
            </a:extLst>
          </p:cNvPr>
          <p:cNvSpPr txBox="1">
            <a:spLocks/>
          </p:cNvSpPr>
          <p:nvPr/>
        </p:nvSpPr>
        <p:spPr>
          <a:xfrm>
            <a:off x="4489991" y="4831206"/>
            <a:ext cx="2533230" cy="739849"/>
          </a:xfrm>
          <a:prstGeom prst="rect">
            <a:avLst/>
          </a:prstGeom>
        </p:spPr>
        <p:txBody>
          <a:bodyPr vert="horz" lIns="121893" tIns="60946" rIns="121893" bIns="60946" numCol="1" rtlCol="0">
            <a:noAutofit/>
          </a:bodyPr>
          <a:lstStyle>
            <a:defPPr>
              <a:defRPr lang="he-IL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rtl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 algn="l" rtl="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 algn="l" rtl="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 algn="l" rtl="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 algn="l" rtl="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algn="l" rtl="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algn="l" rtl="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algn="l" rtl="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dirty="0" smtClean="0"/>
              <a:t>לקידום </a:t>
            </a:r>
            <a:r>
              <a:rPr lang="he-IL" dirty="0"/>
              <a:t>מוביליות </a:t>
            </a:r>
            <a:r>
              <a:rPr lang="he-IL" dirty="0" smtClean="0"/>
              <a:t>חברתית, חוסן ואיכות </a:t>
            </a:r>
            <a:r>
              <a:rPr lang="he-IL" dirty="0"/>
              <a:t>חיים</a:t>
            </a:r>
            <a:r>
              <a:rPr lang="he-IL" dirty="0" smtClean="0"/>
              <a:t>, </a:t>
            </a:r>
            <a:r>
              <a:rPr lang="he-IL" dirty="0"/>
              <a:t>חינוך והשכלה, תעסוקה, בריאות ועוד</a:t>
            </a:r>
          </a:p>
          <a:p>
            <a:endParaRPr lang="en-US" dirty="0"/>
          </a:p>
        </p:txBody>
      </p:sp>
      <p:sp>
        <p:nvSpPr>
          <p:cNvPr id="42" name="TextBox 130">
            <a:extLst>
              <a:ext uri="{FF2B5EF4-FFF2-40B4-BE49-F238E27FC236}">
                <a16:creationId xmlns="" xmlns:a16="http://schemas.microsoft.com/office/drawing/2014/main" id="{ECFF507F-623B-4CF1-8933-2BB14AB5B5F8}"/>
              </a:ext>
            </a:extLst>
          </p:cNvPr>
          <p:cNvSpPr txBox="1"/>
          <p:nvPr/>
        </p:nvSpPr>
        <p:spPr>
          <a:xfrm>
            <a:off x="7535503" y="4086105"/>
            <a:ext cx="1511951" cy="592596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>
              <a:lnSpc>
                <a:spcPts val="2300"/>
              </a:lnSpc>
            </a:pPr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הקהילה כזירה</a:t>
            </a:r>
          </a:p>
          <a:p>
            <a:pPr algn="ctr"/>
            <a:endParaRPr lang="id-ID" sz="1334" b="1" dirty="0">
              <a:latin typeface="Arial" panose="020B0604020202020204" pitchFamily="34" charset="0"/>
              <a:ea typeface="Lato Regular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3CEF1D71-498C-4EB1-8496-797D571B5B8A}"/>
              </a:ext>
            </a:extLst>
          </p:cNvPr>
          <p:cNvSpPr txBox="1">
            <a:spLocks/>
          </p:cNvSpPr>
          <p:nvPr/>
        </p:nvSpPr>
        <p:spPr>
          <a:xfrm>
            <a:off x="7145808" y="4797537"/>
            <a:ext cx="2533230" cy="739849"/>
          </a:xfrm>
          <a:prstGeom prst="rect">
            <a:avLst/>
          </a:prstGeom>
        </p:spPr>
        <p:txBody>
          <a:bodyPr vert="horz" lIns="121893" tIns="60946" rIns="121893" bIns="60946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מרחב פיסי, משאבי טבע, משאבים כלכליים, דרכי התארגנות, יחסים וקשרים, זהות ותרבות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35">
            <a:extLst>
              <a:ext uri="{FF2B5EF4-FFF2-40B4-BE49-F238E27FC236}">
                <a16:creationId xmlns="" xmlns:a16="http://schemas.microsoft.com/office/drawing/2014/main" id="{5F11D4CB-E1E8-4145-8521-0B7C8ED72EC2}"/>
              </a:ext>
            </a:extLst>
          </p:cNvPr>
          <p:cNvGrpSpPr/>
          <p:nvPr/>
        </p:nvGrpSpPr>
        <p:grpSpPr>
          <a:xfrm>
            <a:off x="5747487" y="2401675"/>
            <a:ext cx="480297" cy="590599"/>
            <a:chOff x="11245851" y="9561513"/>
            <a:chExt cx="546100" cy="671513"/>
          </a:xfrm>
          <a:solidFill>
            <a:schemeClr val="bg1"/>
          </a:solidFill>
        </p:grpSpPr>
        <p:sp>
          <p:nvSpPr>
            <p:cNvPr id="46" name="Freeform 17">
              <a:extLst>
                <a:ext uri="{FF2B5EF4-FFF2-40B4-BE49-F238E27FC236}">
                  <a16:creationId xmlns="" xmlns:a16="http://schemas.microsoft.com/office/drawing/2014/main" id="{1C542E50-12E8-4618-B21F-BEEAEBDD0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7613" y="10113963"/>
              <a:ext cx="73025" cy="71438"/>
            </a:xfrm>
            <a:custGeom>
              <a:avLst/>
              <a:gdLst>
                <a:gd name="T0" fmla="*/ 9 w 19"/>
                <a:gd name="T1" fmla="*/ 0 h 19"/>
                <a:gd name="T2" fmla="*/ 3 w 19"/>
                <a:gd name="T3" fmla="*/ 3 h 19"/>
                <a:gd name="T4" fmla="*/ 0 w 19"/>
                <a:gd name="T5" fmla="*/ 10 h 19"/>
                <a:gd name="T6" fmla="*/ 9 w 19"/>
                <a:gd name="T7" fmla="*/ 19 h 19"/>
                <a:gd name="T8" fmla="*/ 19 w 19"/>
                <a:gd name="T9" fmla="*/ 10 h 19"/>
                <a:gd name="T10" fmla="*/ 9 w 19"/>
                <a:gd name="T11" fmla="*/ 0 h 19"/>
                <a:gd name="T12" fmla="*/ 7 w 19"/>
                <a:gd name="T13" fmla="*/ 10 h 19"/>
                <a:gd name="T14" fmla="*/ 8 w 19"/>
                <a:gd name="T15" fmla="*/ 8 h 19"/>
                <a:gd name="T16" fmla="*/ 9 w 19"/>
                <a:gd name="T17" fmla="*/ 8 h 19"/>
                <a:gd name="T18" fmla="*/ 11 w 19"/>
                <a:gd name="T19" fmla="*/ 10 h 19"/>
                <a:gd name="T20" fmla="*/ 7 w 19"/>
                <a:gd name="T2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4" y="19"/>
                    <a:pt x="19" y="15"/>
                    <a:pt x="19" y="10"/>
                  </a:cubicBezTo>
                  <a:cubicBezTo>
                    <a:pt x="19" y="5"/>
                    <a:pt x="14" y="0"/>
                    <a:pt x="9" y="0"/>
                  </a:cubicBezTo>
                  <a:close/>
                  <a:moveTo>
                    <a:pt x="7" y="10"/>
                  </a:moveTo>
                  <a:cubicBezTo>
                    <a:pt x="7" y="9"/>
                    <a:pt x="8" y="9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1" y="12"/>
                    <a:pt x="7" y="12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="" xmlns:a16="http://schemas.microsoft.com/office/drawing/2014/main" id="{61928868-E500-4E16-A8C9-1A7CCE607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5851" y="9566275"/>
              <a:ext cx="331788" cy="666750"/>
            </a:xfrm>
            <a:custGeom>
              <a:avLst/>
              <a:gdLst>
                <a:gd name="T0" fmla="*/ 68 w 88"/>
                <a:gd name="T1" fmla="*/ 1 h 178"/>
                <a:gd name="T2" fmla="*/ 64 w 88"/>
                <a:gd name="T3" fmla="*/ 1 h 178"/>
                <a:gd name="T4" fmla="*/ 63 w 88"/>
                <a:gd name="T5" fmla="*/ 4 h 178"/>
                <a:gd name="T6" fmla="*/ 63 w 88"/>
                <a:gd name="T7" fmla="*/ 29 h 178"/>
                <a:gd name="T8" fmla="*/ 54 w 88"/>
                <a:gd name="T9" fmla="*/ 42 h 178"/>
                <a:gd name="T10" fmla="*/ 34 w 88"/>
                <a:gd name="T11" fmla="*/ 42 h 178"/>
                <a:gd name="T12" fmla="*/ 25 w 88"/>
                <a:gd name="T13" fmla="*/ 29 h 178"/>
                <a:gd name="T14" fmla="*/ 25 w 88"/>
                <a:gd name="T15" fmla="*/ 4 h 178"/>
                <a:gd name="T16" fmla="*/ 23 w 88"/>
                <a:gd name="T17" fmla="*/ 1 h 178"/>
                <a:gd name="T18" fmla="*/ 20 w 88"/>
                <a:gd name="T19" fmla="*/ 1 h 178"/>
                <a:gd name="T20" fmla="*/ 0 w 88"/>
                <a:gd name="T21" fmla="*/ 37 h 178"/>
                <a:gd name="T22" fmla="*/ 24 w 88"/>
                <a:gd name="T23" fmla="*/ 72 h 178"/>
                <a:gd name="T24" fmla="*/ 19 w 88"/>
                <a:gd name="T25" fmla="*/ 153 h 178"/>
                <a:gd name="T26" fmla="*/ 44 w 88"/>
                <a:gd name="T27" fmla="*/ 178 h 178"/>
                <a:gd name="T28" fmla="*/ 69 w 88"/>
                <a:gd name="T29" fmla="*/ 153 h 178"/>
                <a:gd name="T30" fmla="*/ 63 w 88"/>
                <a:gd name="T31" fmla="*/ 72 h 178"/>
                <a:gd name="T32" fmla="*/ 88 w 88"/>
                <a:gd name="T33" fmla="*/ 37 h 178"/>
                <a:gd name="T34" fmla="*/ 68 w 88"/>
                <a:gd name="T35" fmla="*/ 1 h 178"/>
                <a:gd name="T36" fmla="*/ 58 w 88"/>
                <a:gd name="T37" fmla="*/ 67 h 178"/>
                <a:gd name="T38" fmla="*/ 56 w 88"/>
                <a:gd name="T39" fmla="*/ 70 h 178"/>
                <a:gd name="T40" fmla="*/ 62 w 88"/>
                <a:gd name="T41" fmla="*/ 153 h 178"/>
                <a:gd name="T42" fmla="*/ 44 w 88"/>
                <a:gd name="T43" fmla="*/ 170 h 178"/>
                <a:gd name="T44" fmla="*/ 26 w 88"/>
                <a:gd name="T45" fmla="*/ 153 h 178"/>
                <a:gd name="T46" fmla="*/ 32 w 88"/>
                <a:gd name="T47" fmla="*/ 70 h 178"/>
                <a:gd name="T48" fmla="*/ 30 w 88"/>
                <a:gd name="T49" fmla="*/ 67 h 178"/>
                <a:gd name="T50" fmla="*/ 8 w 88"/>
                <a:gd name="T51" fmla="*/ 37 h 178"/>
                <a:gd name="T52" fmla="*/ 18 w 88"/>
                <a:gd name="T53" fmla="*/ 12 h 178"/>
                <a:gd name="T54" fmla="*/ 18 w 88"/>
                <a:gd name="T55" fmla="*/ 30 h 178"/>
                <a:gd name="T56" fmla="*/ 19 w 88"/>
                <a:gd name="T57" fmla="*/ 32 h 178"/>
                <a:gd name="T58" fmla="*/ 29 w 88"/>
                <a:gd name="T59" fmla="*/ 48 h 178"/>
                <a:gd name="T60" fmla="*/ 32 w 88"/>
                <a:gd name="T61" fmla="*/ 50 h 178"/>
                <a:gd name="T62" fmla="*/ 56 w 88"/>
                <a:gd name="T63" fmla="*/ 50 h 178"/>
                <a:gd name="T64" fmla="*/ 59 w 88"/>
                <a:gd name="T65" fmla="*/ 48 h 178"/>
                <a:gd name="T66" fmla="*/ 69 w 88"/>
                <a:gd name="T67" fmla="*/ 32 h 178"/>
                <a:gd name="T68" fmla="*/ 70 w 88"/>
                <a:gd name="T69" fmla="*/ 30 h 178"/>
                <a:gd name="T70" fmla="*/ 70 w 88"/>
                <a:gd name="T71" fmla="*/ 12 h 178"/>
                <a:gd name="T72" fmla="*/ 80 w 88"/>
                <a:gd name="T73" fmla="*/ 37 h 178"/>
                <a:gd name="T74" fmla="*/ 58 w 88"/>
                <a:gd name="T75" fmla="*/ 6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78">
                  <a:moveTo>
                    <a:pt x="68" y="1"/>
                  </a:moveTo>
                  <a:cubicBezTo>
                    <a:pt x="67" y="0"/>
                    <a:pt x="66" y="0"/>
                    <a:pt x="64" y="1"/>
                  </a:cubicBezTo>
                  <a:cubicBezTo>
                    <a:pt x="63" y="2"/>
                    <a:pt x="63" y="3"/>
                    <a:pt x="63" y="4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2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7" y="9"/>
                    <a:pt x="0" y="23"/>
                    <a:pt x="0" y="37"/>
                  </a:cubicBezTo>
                  <a:cubicBezTo>
                    <a:pt x="0" y="54"/>
                    <a:pt x="17" y="67"/>
                    <a:pt x="24" y="7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67"/>
                    <a:pt x="30" y="178"/>
                    <a:pt x="44" y="178"/>
                  </a:cubicBezTo>
                  <a:cubicBezTo>
                    <a:pt x="58" y="178"/>
                    <a:pt x="69" y="167"/>
                    <a:pt x="69" y="15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71" y="67"/>
                    <a:pt x="88" y="54"/>
                    <a:pt x="88" y="37"/>
                  </a:cubicBezTo>
                  <a:cubicBezTo>
                    <a:pt x="88" y="23"/>
                    <a:pt x="81" y="9"/>
                    <a:pt x="68" y="1"/>
                  </a:cubicBezTo>
                  <a:close/>
                  <a:moveTo>
                    <a:pt x="58" y="67"/>
                  </a:moveTo>
                  <a:cubicBezTo>
                    <a:pt x="56" y="68"/>
                    <a:pt x="56" y="69"/>
                    <a:pt x="56" y="70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2" y="163"/>
                    <a:pt x="54" y="170"/>
                    <a:pt x="44" y="170"/>
                  </a:cubicBezTo>
                  <a:cubicBezTo>
                    <a:pt x="34" y="170"/>
                    <a:pt x="26" y="163"/>
                    <a:pt x="26" y="15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9"/>
                    <a:pt x="31" y="68"/>
                    <a:pt x="30" y="67"/>
                  </a:cubicBezTo>
                  <a:cubicBezTo>
                    <a:pt x="25" y="64"/>
                    <a:pt x="8" y="52"/>
                    <a:pt x="8" y="37"/>
                  </a:cubicBezTo>
                  <a:cubicBezTo>
                    <a:pt x="8" y="28"/>
                    <a:pt x="11" y="19"/>
                    <a:pt x="18" y="1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9" y="32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9"/>
                    <a:pt x="31" y="50"/>
                    <a:pt x="32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8" y="49"/>
                    <a:pt x="5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0" y="31"/>
                    <a:pt x="70" y="31"/>
                    <a:pt x="70" y="30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7" y="19"/>
                    <a:pt x="80" y="28"/>
                    <a:pt x="80" y="37"/>
                  </a:cubicBezTo>
                  <a:cubicBezTo>
                    <a:pt x="80" y="52"/>
                    <a:pt x="63" y="64"/>
                    <a:pt x="5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="" xmlns:a16="http://schemas.microsoft.com/office/drawing/2014/main" id="{CF863B39-3F69-4890-BEFE-44A1CB079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6688" y="9561513"/>
              <a:ext cx="195263" cy="671513"/>
            </a:xfrm>
            <a:custGeom>
              <a:avLst/>
              <a:gdLst>
                <a:gd name="T0" fmla="*/ 50 w 52"/>
                <a:gd name="T1" fmla="*/ 100 h 179"/>
                <a:gd name="T2" fmla="*/ 52 w 52"/>
                <a:gd name="T3" fmla="*/ 97 h 179"/>
                <a:gd name="T4" fmla="*/ 52 w 52"/>
                <a:gd name="T5" fmla="*/ 81 h 179"/>
                <a:gd name="T6" fmla="*/ 49 w 52"/>
                <a:gd name="T7" fmla="*/ 78 h 179"/>
                <a:gd name="T8" fmla="*/ 30 w 52"/>
                <a:gd name="T9" fmla="*/ 78 h 179"/>
                <a:gd name="T10" fmla="*/ 30 w 52"/>
                <a:gd name="T11" fmla="*/ 27 h 179"/>
                <a:gd name="T12" fmla="*/ 31 w 52"/>
                <a:gd name="T13" fmla="*/ 27 h 179"/>
                <a:gd name="T14" fmla="*/ 34 w 52"/>
                <a:gd name="T15" fmla="*/ 25 h 179"/>
                <a:gd name="T16" fmla="*/ 38 w 52"/>
                <a:gd name="T17" fmla="*/ 14 h 179"/>
                <a:gd name="T18" fmla="*/ 37 w 52"/>
                <a:gd name="T19" fmla="*/ 11 h 179"/>
                <a:gd name="T20" fmla="*/ 34 w 52"/>
                <a:gd name="T21" fmla="*/ 3 h 179"/>
                <a:gd name="T22" fmla="*/ 31 w 52"/>
                <a:gd name="T23" fmla="*/ 0 h 179"/>
                <a:gd name="T24" fmla="*/ 22 w 52"/>
                <a:gd name="T25" fmla="*/ 0 h 179"/>
                <a:gd name="T26" fmla="*/ 18 w 52"/>
                <a:gd name="T27" fmla="*/ 3 h 179"/>
                <a:gd name="T28" fmla="*/ 15 w 52"/>
                <a:gd name="T29" fmla="*/ 11 h 179"/>
                <a:gd name="T30" fmla="*/ 14 w 52"/>
                <a:gd name="T31" fmla="*/ 14 h 179"/>
                <a:gd name="T32" fmla="*/ 18 w 52"/>
                <a:gd name="T33" fmla="*/ 25 h 179"/>
                <a:gd name="T34" fmla="*/ 22 w 52"/>
                <a:gd name="T35" fmla="*/ 27 h 179"/>
                <a:gd name="T36" fmla="*/ 22 w 52"/>
                <a:gd name="T37" fmla="*/ 27 h 179"/>
                <a:gd name="T38" fmla="*/ 22 w 52"/>
                <a:gd name="T39" fmla="*/ 78 h 179"/>
                <a:gd name="T40" fmla="*/ 3 w 52"/>
                <a:gd name="T41" fmla="*/ 78 h 179"/>
                <a:gd name="T42" fmla="*/ 0 w 52"/>
                <a:gd name="T43" fmla="*/ 81 h 179"/>
                <a:gd name="T44" fmla="*/ 0 w 52"/>
                <a:gd name="T45" fmla="*/ 97 h 179"/>
                <a:gd name="T46" fmla="*/ 2 w 52"/>
                <a:gd name="T47" fmla="*/ 100 h 179"/>
                <a:gd name="T48" fmla="*/ 6 w 52"/>
                <a:gd name="T49" fmla="*/ 106 h 179"/>
                <a:gd name="T50" fmla="*/ 2 w 52"/>
                <a:gd name="T51" fmla="*/ 112 h 179"/>
                <a:gd name="T52" fmla="*/ 0 w 52"/>
                <a:gd name="T53" fmla="*/ 115 h 179"/>
                <a:gd name="T54" fmla="*/ 0 w 52"/>
                <a:gd name="T55" fmla="*/ 157 h 179"/>
                <a:gd name="T56" fmla="*/ 26 w 52"/>
                <a:gd name="T57" fmla="*/ 179 h 179"/>
                <a:gd name="T58" fmla="*/ 52 w 52"/>
                <a:gd name="T59" fmla="*/ 157 h 179"/>
                <a:gd name="T60" fmla="*/ 52 w 52"/>
                <a:gd name="T61" fmla="*/ 115 h 179"/>
                <a:gd name="T62" fmla="*/ 50 w 52"/>
                <a:gd name="T63" fmla="*/ 112 h 179"/>
                <a:gd name="T64" fmla="*/ 46 w 52"/>
                <a:gd name="T65" fmla="*/ 106 h 179"/>
                <a:gd name="T66" fmla="*/ 50 w 52"/>
                <a:gd name="T67" fmla="*/ 100 h 179"/>
                <a:gd name="T68" fmla="*/ 24 w 52"/>
                <a:gd name="T69" fmla="*/ 8 h 179"/>
                <a:gd name="T70" fmla="*/ 28 w 52"/>
                <a:gd name="T71" fmla="*/ 8 h 179"/>
                <a:gd name="T72" fmla="*/ 30 w 52"/>
                <a:gd name="T73" fmla="*/ 13 h 179"/>
                <a:gd name="T74" fmla="*/ 28 w 52"/>
                <a:gd name="T75" fmla="*/ 20 h 179"/>
                <a:gd name="T76" fmla="*/ 24 w 52"/>
                <a:gd name="T77" fmla="*/ 20 h 179"/>
                <a:gd name="T78" fmla="*/ 22 w 52"/>
                <a:gd name="T79" fmla="*/ 13 h 179"/>
                <a:gd name="T80" fmla="*/ 24 w 52"/>
                <a:gd name="T81" fmla="*/ 8 h 179"/>
                <a:gd name="T82" fmla="*/ 45 w 52"/>
                <a:gd name="T83" fmla="*/ 95 h 179"/>
                <a:gd name="T84" fmla="*/ 38 w 52"/>
                <a:gd name="T85" fmla="*/ 106 h 179"/>
                <a:gd name="T86" fmla="*/ 45 w 52"/>
                <a:gd name="T87" fmla="*/ 117 h 179"/>
                <a:gd name="T88" fmla="*/ 45 w 52"/>
                <a:gd name="T89" fmla="*/ 157 h 179"/>
                <a:gd name="T90" fmla="*/ 26 w 52"/>
                <a:gd name="T91" fmla="*/ 172 h 179"/>
                <a:gd name="T92" fmla="*/ 7 w 52"/>
                <a:gd name="T93" fmla="*/ 157 h 179"/>
                <a:gd name="T94" fmla="*/ 7 w 52"/>
                <a:gd name="T95" fmla="*/ 117 h 179"/>
                <a:gd name="T96" fmla="*/ 14 w 52"/>
                <a:gd name="T97" fmla="*/ 106 h 179"/>
                <a:gd name="T98" fmla="*/ 7 w 52"/>
                <a:gd name="T99" fmla="*/ 95 h 179"/>
                <a:gd name="T100" fmla="*/ 7 w 52"/>
                <a:gd name="T101" fmla="*/ 85 h 179"/>
                <a:gd name="T102" fmla="*/ 45 w 52"/>
                <a:gd name="T103" fmla="*/ 85 h 179"/>
                <a:gd name="T104" fmla="*/ 45 w 52"/>
                <a:gd name="T105" fmla="*/ 9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" h="179">
                  <a:moveTo>
                    <a:pt x="50" y="100"/>
                  </a:moveTo>
                  <a:cubicBezTo>
                    <a:pt x="52" y="100"/>
                    <a:pt x="52" y="98"/>
                    <a:pt x="52" y="9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79"/>
                    <a:pt x="51" y="78"/>
                    <a:pt x="49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4" y="26"/>
                    <a:pt x="34" y="2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2"/>
                    <a:pt x="37" y="1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1"/>
                    <a:pt x="1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100"/>
                    <a:pt x="2" y="100"/>
                  </a:cubicBezTo>
                  <a:cubicBezTo>
                    <a:pt x="4" y="101"/>
                    <a:pt x="6" y="104"/>
                    <a:pt x="6" y="106"/>
                  </a:cubicBezTo>
                  <a:cubicBezTo>
                    <a:pt x="6" y="108"/>
                    <a:pt x="4" y="110"/>
                    <a:pt x="2" y="112"/>
                  </a:cubicBezTo>
                  <a:cubicBezTo>
                    <a:pt x="0" y="112"/>
                    <a:pt x="0" y="114"/>
                    <a:pt x="0" y="11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9"/>
                    <a:pt x="11" y="179"/>
                    <a:pt x="26" y="179"/>
                  </a:cubicBezTo>
                  <a:cubicBezTo>
                    <a:pt x="41" y="179"/>
                    <a:pt x="52" y="169"/>
                    <a:pt x="52" y="15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4"/>
                    <a:pt x="52" y="112"/>
                    <a:pt x="50" y="112"/>
                  </a:cubicBezTo>
                  <a:cubicBezTo>
                    <a:pt x="48" y="110"/>
                    <a:pt x="46" y="108"/>
                    <a:pt x="46" y="106"/>
                  </a:cubicBezTo>
                  <a:cubicBezTo>
                    <a:pt x="46" y="104"/>
                    <a:pt x="48" y="101"/>
                    <a:pt x="50" y="100"/>
                  </a:cubicBezTo>
                  <a:close/>
                  <a:moveTo>
                    <a:pt x="24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13"/>
                    <a:pt x="22" y="13"/>
                    <a:pt x="22" y="13"/>
                  </a:cubicBezTo>
                  <a:lnTo>
                    <a:pt x="24" y="8"/>
                  </a:lnTo>
                  <a:close/>
                  <a:moveTo>
                    <a:pt x="45" y="95"/>
                  </a:moveTo>
                  <a:cubicBezTo>
                    <a:pt x="41" y="97"/>
                    <a:pt x="38" y="101"/>
                    <a:pt x="38" y="106"/>
                  </a:cubicBezTo>
                  <a:cubicBezTo>
                    <a:pt x="38" y="110"/>
                    <a:pt x="41" y="115"/>
                    <a:pt x="45" y="117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5"/>
                    <a:pt x="36" y="172"/>
                    <a:pt x="26" y="172"/>
                  </a:cubicBezTo>
                  <a:cubicBezTo>
                    <a:pt x="16" y="172"/>
                    <a:pt x="7" y="165"/>
                    <a:pt x="7" y="15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11" y="115"/>
                    <a:pt x="14" y="110"/>
                    <a:pt x="14" y="106"/>
                  </a:cubicBezTo>
                  <a:cubicBezTo>
                    <a:pt x="14" y="101"/>
                    <a:pt x="11" y="97"/>
                    <a:pt x="7" y="9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5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="" xmlns:a16="http://schemas.microsoft.com/office/drawing/2014/main" id="{46497E3D-4AE1-4187-9C71-5D6E98B1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10004425"/>
              <a:ext cx="30163" cy="158750"/>
            </a:xfrm>
            <a:custGeom>
              <a:avLst/>
              <a:gdLst>
                <a:gd name="T0" fmla="*/ 0 w 8"/>
                <a:gd name="T1" fmla="*/ 4 h 42"/>
                <a:gd name="T2" fmla="*/ 0 w 8"/>
                <a:gd name="T3" fmla="*/ 39 h 42"/>
                <a:gd name="T4" fmla="*/ 4 w 8"/>
                <a:gd name="T5" fmla="*/ 42 h 42"/>
                <a:gd name="T6" fmla="*/ 8 w 8"/>
                <a:gd name="T7" fmla="*/ 39 h 42"/>
                <a:gd name="T8" fmla="*/ 8 w 8"/>
                <a:gd name="T9" fmla="*/ 4 h 42"/>
                <a:gd name="T10" fmla="*/ 4 w 8"/>
                <a:gd name="T11" fmla="*/ 0 h 42"/>
                <a:gd name="T12" fmla="*/ 0 w 8"/>
                <a:gd name="T1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0" y="4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2"/>
                    <a:pt x="4" y="42"/>
                  </a:cubicBezTo>
                  <a:cubicBezTo>
                    <a:pt x="6" y="42"/>
                    <a:pt x="8" y="41"/>
                    <a:pt x="8" y="3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</p:grp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5E71BE42-6478-4D2A-BF57-E36400B3E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1479" y="2349138"/>
            <a:ext cx="615825" cy="615825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="" xmlns:a16="http://schemas.microsoft.com/office/drawing/2014/main" id="{DC737AED-291A-4174-8645-A6704376F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57" y="2336949"/>
            <a:ext cx="561622" cy="5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C16F1623-9567-4353-A5E1-81BDE13F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650797"/>
            <a:ext cx="9673390" cy="8844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המסגרת המושגית התיאורטית לאפיון מרכיבי קהילה: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="" xmlns:a16="http://schemas.microsoft.com/office/drawing/2014/main" id="{10190A5B-D590-4ADB-BBE3-9003CBAA9A87}"/>
              </a:ext>
            </a:extLst>
          </p:cNvPr>
          <p:cNvSpPr txBox="1"/>
          <p:nvPr/>
        </p:nvSpPr>
        <p:spPr>
          <a:xfrm>
            <a:off x="7002379" y="2181583"/>
            <a:ext cx="4482728" cy="1476017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המושג 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he-IL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קהילה מיטיבה' </a:t>
            </a:r>
            <a:r>
              <a:rPr lang="he-IL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אינו מוכר בספרות 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r>
              <a:rPr lang="he-IL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ולכן- 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אפיון המושג נשען על ספרות המחקר והמונח קהילה, ה</a:t>
            </a:r>
            <a:r>
              <a:rPr lang="he-IL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מומשג בספרות בדרכים שונות.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קיימת הסכמה רחבה להגדרה שקהילה הינה: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="" xmlns:a16="http://schemas.microsoft.com/office/drawing/2014/main" id="{2F7FEC40-9A2C-4E85-8CC1-C8E0CB99D388}"/>
              </a:ext>
            </a:extLst>
          </p:cNvPr>
          <p:cNvSpPr txBox="1"/>
          <p:nvPr/>
        </p:nvSpPr>
        <p:spPr>
          <a:xfrm>
            <a:off x="7044267" y="3856570"/>
            <a:ext cx="4402666" cy="1806222"/>
          </a:xfrm>
          <a:prstGeom prst="rect">
            <a:avLst/>
          </a:prstGeom>
          <a:solidFill>
            <a:srgbClr val="FFCC33"/>
          </a:solidFill>
        </p:spPr>
        <p:txBody>
          <a:bodyPr wrap="square" rtlCol="1">
            <a:noAutofit/>
          </a:bodyPr>
          <a:lstStyle/>
          <a:p>
            <a:pPr algn="ctr">
              <a:spcAft>
                <a:spcPts val="1200"/>
              </a:spcAft>
            </a:pPr>
            <a:r>
              <a:rPr lang="he-I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קבוצת אנשים אשר להם התנסות משותפת, מטרות, אינטראקציות ופעילויות גומלין משותפות, עמדות, תרבות אמונות משותפות, וכן נגישות  וזמינות למשאבים, מוסדות ותפקודים משותפים.</a:t>
            </a:r>
          </a:p>
          <a:p>
            <a:pPr algn="ctr">
              <a:spcAft>
                <a:spcPts val="1200"/>
              </a:spcAft>
            </a:pPr>
            <a:r>
              <a:rPr lang="he-I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200" dirty="0" smtClean="0"/>
              <a:t>(בהם</a:t>
            </a:r>
            <a:r>
              <a:rPr lang="en-US" sz="1200" dirty="0"/>
              <a:t>,</a:t>
            </a:r>
            <a:r>
              <a:rPr lang="he-IL" sz="1200" dirty="0"/>
              <a:t> 2016</a:t>
            </a:r>
            <a:r>
              <a:rPr lang="he-IL" sz="1200" dirty="0" smtClean="0"/>
              <a:t>)</a:t>
            </a:r>
            <a:endParaRPr lang="he-IL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7018" r="12522" b="22615"/>
          <a:stretch/>
        </p:blipFill>
        <p:spPr bwMode="auto">
          <a:xfrm>
            <a:off x="461395" y="2003345"/>
            <a:ext cx="6065240" cy="36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D2410C29-C449-4991-80CE-566FB69A30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E4E7E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מה הופך 'קהילה' ל'קהילה מיטיבה'? </a:t>
            </a:r>
            <a:r>
              <a:rPr lang="he-IL" sz="24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(לקראת קהילה מיטיבה)</a:t>
            </a:r>
            <a:endParaRPr lang="he-IL" sz="28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טבלה 4">
            <a:extLst>
              <a:ext uri="{FF2B5EF4-FFF2-40B4-BE49-F238E27FC236}">
                <a16:creationId xmlns="" xmlns:a16="http://schemas.microsoft.com/office/drawing/2014/main" id="{733F31CC-AEDB-497C-8BD6-A1EE59C3A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01671"/>
              </p:ext>
            </p:extLst>
          </p:nvPr>
        </p:nvGraphicFramePr>
        <p:xfrm>
          <a:off x="213360" y="2082800"/>
          <a:ext cx="11633199" cy="358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34767">
                  <a:extLst>
                    <a:ext uri="{9D8B030D-6E8A-4147-A177-3AD203B41FA5}">
                      <a16:colId xmlns="" xmlns:a16="http://schemas.microsoft.com/office/drawing/2014/main" val="583493259"/>
                    </a:ext>
                  </a:extLst>
                </a:gridCol>
                <a:gridCol w="2318512">
                  <a:extLst>
                    <a:ext uri="{9D8B030D-6E8A-4147-A177-3AD203B41FA5}">
                      <a16:colId xmlns="" xmlns:a16="http://schemas.microsoft.com/office/drawing/2014/main" val="28893814"/>
                    </a:ext>
                  </a:extLst>
                </a:gridCol>
                <a:gridCol w="2326640">
                  <a:extLst>
                    <a:ext uri="{9D8B030D-6E8A-4147-A177-3AD203B41FA5}">
                      <a16:colId xmlns="" xmlns:a16="http://schemas.microsoft.com/office/drawing/2014/main" val="1434510013"/>
                    </a:ext>
                  </a:extLst>
                </a:gridCol>
                <a:gridCol w="2326640">
                  <a:extLst>
                    <a:ext uri="{9D8B030D-6E8A-4147-A177-3AD203B41FA5}">
                      <a16:colId xmlns="" xmlns:a16="http://schemas.microsoft.com/office/drawing/2014/main" val="1624771709"/>
                    </a:ext>
                  </a:extLst>
                </a:gridCol>
                <a:gridCol w="2326640">
                  <a:extLst>
                    <a:ext uri="{9D8B030D-6E8A-4147-A177-3AD203B41FA5}">
                      <a16:colId xmlns="" xmlns:a16="http://schemas.microsoft.com/office/drawing/2014/main" val="4165499242"/>
                    </a:ext>
                  </a:extLst>
                </a:gridCol>
              </a:tblGrid>
              <a:tr h="358648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משפרת את מהות ואיכות החיים של חבריה וסביבתה, חותרת להשיג תוצאות רצויות עבור חבריה בתחומים של מוביליות </a:t>
                      </a:r>
                      <a:r>
                        <a:rPr lang="he-IL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חברתית, </a:t>
                      </a: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חוסן </a:t>
                      </a:r>
                      <a:r>
                        <a:rPr lang="he-IL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ואיכות חיים</a:t>
                      </a:r>
                      <a:endParaRPr lang="he-IL" sz="20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נשענת על פעילות של אנשי הקהילה ויחסי הגומלין שלהם עם גורמים חיצוניים</a:t>
                      </a:r>
                      <a:endParaRPr lang="he-IL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הפעילות יכולה להסתייע בארגונים קהילתיים או בארגונים חיצוניים, כגון: רשות המקומית, ארגוני חברה אזרחית ואף גורמים ממשלתיים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לרשות המקומית תפקיד מרכזי בעידוד פעילים, מיזמים והתארגנויות קהילתיות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תוצר המצוי בתהליכי הבניה מתמידים המותאמים למגוון מאפיינים חברתיים ותרבותיים ולנסיבות של זמן ומרחב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475639"/>
                  </a:ext>
                </a:extLst>
              </a:tr>
            </a:tbl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6C93E26B-E6DB-46FF-B571-365AA45F7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9511" y="4743153"/>
            <a:ext cx="808526" cy="80852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ACE4A9F2-BF3E-4D9B-A09D-156DDD3FC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2" y="4622327"/>
            <a:ext cx="900000" cy="90000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="" xmlns:a16="http://schemas.microsoft.com/office/drawing/2014/main" id="{0CB90183-5F4E-4D17-9C05-0E0B83AE1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943" y="4622327"/>
            <a:ext cx="929352" cy="92935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="" xmlns:a16="http://schemas.microsoft.com/office/drawing/2014/main" id="{75BA004A-BB4C-47C8-BE57-A81F93A90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5283" y="4655426"/>
            <a:ext cx="929352" cy="92935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A7B9BEA1-654E-48E3-B8F4-40545FECAE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3715" y="4652108"/>
            <a:ext cx="929352" cy="9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="" xmlns:a16="http://schemas.microsoft.com/office/drawing/2014/main" id="{6CD15DBD-46CD-4D62-AA8D-BFE8F245B370}"/>
              </a:ext>
            </a:extLst>
          </p:cNvPr>
          <p:cNvSpPr/>
          <p:nvPr/>
        </p:nvSpPr>
        <p:spPr>
          <a:xfrm>
            <a:off x="0" y="5931566"/>
            <a:ext cx="6096000" cy="92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DDA21CA-F7E2-4630-8A79-4DCA27C0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הגדרה ל'קהילה מיטיבה':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0CE1A858-D135-402D-9037-C524E62E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1757"/>
            <a:ext cx="5953124" cy="4499809"/>
          </a:xfrm>
        </p:spPr>
        <p:txBody>
          <a:bodyPr>
            <a:normAutofit/>
          </a:bodyPr>
          <a:lstStyle/>
          <a:p>
            <a:pPr marL="90488" lvl="1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None/>
              <a:defRPr/>
            </a:pP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קהילה מיטיבה מהווה עוגן של זהות ושייכות ומקיימת מנגנונים, תהליכים ורשתות שיתופי פעולה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לקידום חברתי, פיסי וכלכלי;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lvl="1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None/>
              <a:defRPr/>
            </a:pP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קהילה מיטיבה מחוללת תמורות חיוביות במוביליות </a:t>
            </a:r>
            <a:r>
              <a:rPr lang="he-IL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חברתית, בחוסן ובאיכות </a:t>
            </a: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חיים של פרטים וקבוצות, במרחב חיים משותף</a:t>
            </a:r>
          </a:p>
          <a:p>
            <a:endParaRPr lang="he-IL" sz="2400" dirty="0"/>
          </a:p>
        </p:txBody>
      </p:sp>
      <p:sp>
        <p:nvSpPr>
          <p:cNvPr id="4" name="מלבן 3">
            <a:extLst>
              <a:ext uri="{FF2B5EF4-FFF2-40B4-BE49-F238E27FC236}">
                <a16:creationId xmlns="" xmlns:a16="http://schemas.microsoft.com/office/drawing/2014/main" id="{4B15B8E7-94AC-485A-8BB1-F1381AFC958E}"/>
              </a:ext>
            </a:extLst>
          </p:cNvPr>
          <p:cNvSpPr/>
          <p:nvPr/>
        </p:nvSpPr>
        <p:spPr>
          <a:xfrm>
            <a:off x="449179" y="6383592"/>
            <a:ext cx="48073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 algn="just">
              <a:spcAft>
                <a:spcPts val="60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he-IL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מבוסס על: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000" dirty="0">
                <a:latin typeface="Calibri" panose="020F0502020204030204" pitchFamily="34" charset="0"/>
                <a:cs typeface="Calibri" panose="020F0502020204030204" pitchFamily="34" charset="0"/>
              </a:rPr>
              <a:t>בהם, 2016; בן יוסף, 2010; </a:t>
            </a:r>
            <a:r>
              <a:rPr lang="he-IL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ברבאשי</a:t>
            </a:r>
            <a:r>
              <a:rPr lang="he-IL" sz="1000" dirty="0">
                <a:latin typeface="Calibri" panose="020F0502020204030204" pitchFamily="34" charset="0"/>
                <a:cs typeface="Calibri" panose="020F0502020204030204" pitchFamily="34" charset="0"/>
              </a:rPr>
              <a:t>, 2004; סדן, 2009; </a:t>
            </a:r>
            <a:r>
              <a:rPr lang="he-IL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שוגרמן</a:t>
            </a:r>
            <a:r>
              <a:rPr lang="he-IL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וסנדר</a:t>
            </a:r>
            <a:r>
              <a:rPr lang="he-IL" sz="1000" dirty="0">
                <a:latin typeface="Calibri" panose="020F0502020204030204" pitchFamily="34" charset="0"/>
                <a:cs typeface="Calibri" panose="020F0502020204030204" pitchFamily="34" charset="0"/>
              </a:rPr>
              <a:t>, 2012;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McMillan &amp; Chavis,1986; Putnam, 2000; Warren, 1978 ; Wellman, 1999</a:t>
            </a:r>
            <a:r>
              <a:rPr lang="he-IL" sz="1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34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C13B4AD-87AF-49E4-A4AF-45AB3EF2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עקרונות פעולה לקהילה מיטיבה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="" xmlns:a16="http://schemas.microsoft.com/office/drawing/2014/main" id="{9033EFF6-3BB9-4C6B-B9F2-12DB3C78D4D4}"/>
              </a:ext>
            </a:extLst>
          </p:cNvPr>
          <p:cNvSpPr/>
          <p:nvPr/>
        </p:nvSpPr>
        <p:spPr>
          <a:xfrm rot="5400000">
            <a:off x="5597439" y="2384259"/>
            <a:ext cx="3819526" cy="2603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="" xmlns:a16="http://schemas.microsoft.com/office/drawing/2014/main" id="{B96F856E-A6AC-4BE5-A791-1F8D8BDAC21B}"/>
              </a:ext>
            </a:extLst>
          </p:cNvPr>
          <p:cNvSpPr/>
          <p:nvPr/>
        </p:nvSpPr>
        <p:spPr>
          <a:xfrm rot="5400000">
            <a:off x="8551193" y="2384258"/>
            <a:ext cx="3819526" cy="2603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just" rtl="1">
              <a:lnSpc>
                <a:spcPct val="150000"/>
              </a:lnSpc>
              <a:spcAft>
                <a:spcPts val="1000"/>
              </a:spcAft>
              <a:buFont typeface="+mj-lt"/>
              <a:buAutoNum type="romanU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="" xmlns:a16="http://schemas.microsoft.com/office/drawing/2014/main" id="{6004BCD8-B668-4151-8D9F-44F24FFE9179}"/>
              </a:ext>
            </a:extLst>
          </p:cNvPr>
          <p:cNvSpPr/>
          <p:nvPr/>
        </p:nvSpPr>
        <p:spPr>
          <a:xfrm rot="5400000">
            <a:off x="-447425" y="2471488"/>
            <a:ext cx="3819526" cy="2429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18BCEF1B-19A8-44F9-BA2B-459FE619FB36}"/>
              </a:ext>
            </a:extLst>
          </p:cNvPr>
          <p:cNvSpPr/>
          <p:nvPr/>
        </p:nvSpPr>
        <p:spPr>
          <a:xfrm rot="5400000">
            <a:off x="2531393" y="2321595"/>
            <a:ext cx="3819526" cy="2729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="" xmlns:a16="http://schemas.microsoft.com/office/drawing/2014/main" id="{38ADE45C-167F-4998-87EA-049DDD64F529}"/>
              </a:ext>
            </a:extLst>
          </p:cNvPr>
          <p:cNvSpPr txBox="1"/>
          <p:nvPr/>
        </p:nvSpPr>
        <p:spPr>
          <a:xfrm>
            <a:off x="9297071" y="1955524"/>
            <a:ext cx="2465803" cy="31547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משמעוּת </a:t>
            </a:r>
            <a:r>
              <a:rPr lang="he-IL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ותכלית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e-IL" sz="2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מכוּונוּת לאנשים </a:t>
            </a:r>
          </a:p>
          <a:p>
            <a:pPr marL="342900" lvl="0" indent="-342900" algn="just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מכוונות לערכים</a:t>
            </a:r>
          </a:p>
          <a:p>
            <a:pPr marL="342900" lvl="0" indent="-342900" algn="just" rtl="1">
              <a:lnSpc>
                <a:spcPct val="15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he-IL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מכוונות ליחסים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="" xmlns:a16="http://schemas.microsoft.com/office/drawing/2014/main" id="{3A8DB30D-30C1-4EC9-99B8-A15905BDFBCA}"/>
              </a:ext>
            </a:extLst>
          </p:cNvPr>
          <p:cNvSpPr txBox="1"/>
          <p:nvPr/>
        </p:nvSpPr>
        <p:spPr>
          <a:xfrm>
            <a:off x="6274301" y="1955524"/>
            <a:ext cx="2534819" cy="33958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מחוּבּרוּת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e-IL" sz="2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הסתמכות עצמית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מרכזיות הרשות המקומית </a:t>
            </a:r>
          </a:p>
          <a:p>
            <a:pPr lvl="0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6) קידום רשתות של אחריות משותפת</a:t>
            </a:r>
            <a:endParaRPr lang="he-IL" sz="2000" b="1" dirty="0"/>
          </a:p>
        </p:txBody>
      </p:sp>
      <p:sp>
        <p:nvSpPr>
          <p:cNvPr id="9" name="תיבת טקסט 8">
            <a:extLst>
              <a:ext uri="{FF2B5EF4-FFF2-40B4-BE49-F238E27FC236}">
                <a16:creationId xmlns="" xmlns:a16="http://schemas.microsoft.com/office/drawing/2014/main" id="{A19C586E-E733-440A-BD67-72A3C928881E}"/>
              </a:ext>
            </a:extLst>
          </p:cNvPr>
          <p:cNvSpPr txBox="1"/>
          <p:nvPr/>
        </p:nvSpPr>
        <p:spPr>
          <a:xfrm>
            <a:off x="3218780" y="1955524"/>
            <a:ext cx="2504275" cy="34676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משימתיוּת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e-IL" sz="2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 השפעה על מדיניות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בניית יכולות ותשתיות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9) מכוונות לתוצאות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10) הגדלת נכסים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="" xmlns:a16="http://schemas.microsoft.com/office/drawing/2014/main" id="{E2084FA9-F664-45F8-ADA5-C5874825C0D7}"/>
              </a:ext>
            </a:extLst>
          </p:cNvPr>
          <p:cNvSpPr txBox="1"/>
          <p:nvPr/>
        </p:nvSpPr>
        <p:spPr>
          <a:xfrm>
            <a:off x="336423" y="1883886"/>
            <a:ext cx="2079361" cy="36522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שיטתיוּת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e-IL" sz="2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11) רב-תחומיות 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12) התהוות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13) מרחב דיגיטלי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14) דיאלוג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15) </a:t>
            </a:r>
            <a:r>
              <a:rPr lang="he-I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אג'יליות</a:t>
            </a:r>
            <a:endParaRPr lang="he-I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1184</Words>
  <Application>Microsoft Office PowerPoint</Application>
  <PresentationFormat>מותאם אישית</PresentationFormat>
  <Paragraphs>195</Paragraphs>
  <Slides>14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16" baseType="lpstr">
      <vt:lpstr>ערכת נושא Office</vt:lpstr>
      <vt:lpstr>1_ערכת נושא Office</vt:lpstr>
      <vt:lpstr>קהילה מיטיבה  לקידום מוביליות חברתית, חוסן ואיכות חיים במאה ה-21   </vt:lpstr>
      <vt:lpstr>מטרות ושלבי המחקר </vt:lpstr>
      <vt:lpstr>מקורות המידע של המחקר</vt:lpstr>
      <vt:lpstr>3 נדבכים עיקריים לאפיון המושג 'קהילה מיטיבה' </vt:lpstr>
      <vt:lpstr>שלוש נקודות מבט משלימות לקהילה מיטיבה</vt:lpstr>
      <vt:lpstr>המסגרת המושגית התיאורטית לאפיון מרכיבי קהילה:</vt:lpstr>
      <vt:lpstr>מה הופך 'קהילה' ל'קהילה מיטיבה'? (לקראת קהילה מיטיבה)</vt:lpstr>
      <vt:lpstr>הגדרה ל'קהילה מיטיבה':</vt:lpstr>
      <vt:lpstr>עקרונות פעולה לקהילה מיטיבה</vt:lpstr>
      <vt:lpstr>מודל לאפיקי פעולה לקידום 'קהילה מיטיבה' הנשען על 5 מערכות פעולה (סיסטמס) ואקו-סיסטם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מיקה פיקה</dc:creator>
  <cp:lastModifiedBy>Ayala</cp:lastModifiedBy>
  <cp:revision>183</cp:revision>
  <dcterms:created xsi:type="dcterms:W3CDTF">2021-02-06T18:19:42Z</dcterms:created>
  <dcterms:modified xsi:type="dcterms:W3CDTF">2021-07-11T08:35:14Z</dcterms:modified>
</cp:coreProperties>
</file>